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5295" r:id="rId4"/>
  </p:sldMasterIdLst>
  <p:notesMasterIdLst>
    <p:notesMasterId r:id="rId12"/>
  </p:notesMasterIdLst>
  <p:handoutMasterIdLst>
    <p:handoutMasterId r:id="rId13"/>
  </p:handoutMasterIdLst>
  <p:sldIdLst>
    <p:sldId id="2076138214" r:id="rId5"/>
    <p:sldId id="2076138254" r:id="rId6"/>
    <p:sldId id="2076138255" r:id="rId7"/>
    <p:sldId id="2076138256" r:id="rId8"/>
    <p:sldId id="2076138258" r:id="rId9"/>
    <p:sldId id="2076138263" r:id="rId10"/>
    <p:sldId id="2076138261" r:id="rId11"/>
  </p:sldIdLst>
  <p:sldSz cx="12192000" cy="6858000"/>
  <p:notesSz cx="6950075" cy="9167813"/>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8"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B16"/>
    <a:srgbClr val="243A5E"/>
    <a:srgbClr val="107C10"/>
    <a:srgbClr val="0078D4"/>
    <a:srgbClr val="FFB900"/>
    <a:srgbClr val="FFFFFF"/>
    <a:srgbClr val="666666"/>
    <a:srgbClr val="000000"/>
    <a:srgbClr val="8661C5"/>
    <a:srgbClr val="D59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A2B7-B53C-45FA-EA4D-AF4A593259D1}" v="101" dt="2025-02-18T16:33:59.921"/>
    <p1510:client id="{6A215259-9143-835D-2901-584FB8D213F8}" v="2" dt="2025-02-18T14:47:08.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84"/>
    <p:restoredTop sz="94673"/>
  </p:normalViewPr>
  <p:slideViewPr>
    <p:cSldViewPr snapToGrid="0">
      <p:cViewPr varScale="1">
        <p:scale>
          <a:sx n="76" d="100"/>
          <a:sy n="76" d="100"/>
        </p:scale>
        <p:origin x="427" y="3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88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604"/>
            <a:ext cx="3011699" cy="458391"/>
          </a:xfrm>
          <a:prstGeom prst="rect">
            <a:avLst/>
          </a:prstGeom>
        </p:spPr>
        <p:txBody>
          <a:bodyPr vert="horz" lIns="92098" tIns="46049" rIns="92098" bIns="46049"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36768" y="0"/>
            <a:ext cx="3011699" cy="458391"/>
          </a:xfrm>
          <a:prstGeom prst="rect">
            <a:avLst/>
          </a:prstGeom>
        </p:spPr>
        <p:txBody>
          <a:bodyPr vert="horz" lIns="92098" tIns="46049" rIns="92098" bIns="46049" rtlCol="0"/>
          <a:lstStyle>
            <a:lvl1pPr algn="r">
              <a:defRPr sz="1200"/>
            </a:lvl1pPr>
          </a:lstStyle>
          <a:p>
            <a:fld id="{5BFC3DBB-4C7D-4185-ACC6-FE627C23CA16}" type="datetime8">
              <a:rPr lang="en-US" smtClean="0">
                <a:latin typeface="Segoe UI" pitchFamily="34" charset="0"/>
              </a:rPr>
              <a:t>2/18/2025 8:24 AM</a:t>
            </a:fld>
            <a:endParaRPr lang="en-US">
              <a:latin typeface="Segoe UI" pitchFamily="34" charset="0"/>
            </a:endParaRPr>
          </a:p>
        </p:txBody>
      </p:sp>
      <p:sp>
        <p:nvSpPr>
          <p:cNvPr id="8" name="Footer Placeholder 7"/>
          <p:cNvSpPr>
            <a:spLocks noGrp="1"/>
          </p:cNvSpPr>
          <p:nvPr>
            <p:ph type="ftr" sz="quarter" idx="2"/>
          </p:nvPr>
        </p:nvSpPr>
        <p:spPr>
          <a:xfrm>
            <a:off x="0" y="8707831"/>
            <a:ext cx="5872813" cy="333300"/>
          </a:xfrm>
          <a:prstGeom prst="rect">
            <a:avLst/>
          </a:prstGeom>
        </p:spPr>
        <p:txBody>
          <a:bodyPr vert="horz" lIns="92098" tIns="46049" rIns="92098" bIns="46049" rtlCol="0" anchor="b"/>
          <a:lstStyle>
            <a:lvl1pPr algn="l">
              <a:defRPr sz="1200"/>
            </a:lvl1pPr>
          </a:lstStyle>
          <a:p>
            <a:pPr marL="401332" defTabSz="920681"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61229" y="8707831"/>
            <a:ext cx="1087237" cy="458391"/>
          </a:xfrm>
          <a:prstGeom prst="rect">
            <a:avLst/>
          </a:prstGeom>
        </p:spPr>
        <p:txBody>
          <a:bodyPr vert="horz" lIns="92098" tIns="46049" rIns="92098" bIns="46049"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19100" y="687388"/>
            <a:ext cx="6111875" cy="3438525"/>
          </a:xfrm>
          <a:prstGeom prst="rect">
            <a:avLst/>
          </a:prstGeom>
          <a:noFill/>
          <a:ln w="12700">
            <a:solidFill>
              <a:prstClr val="black"/>
            </a:solidFill>
          </a:ln>
        </p:spPr>
        <p:txBody>
          <a:bodyPr vert="horz" lIns="92098" tIns="46049" rIns="92098" bIns="46049" rtlCol="0" anchor="ctr"/>
          <a:lstStyle/>
          <a:p>
            <a:endParaRPr lang="en-US"/>
          </a:p>
        </p:txBody>
      </p:sp>
      <p:sp>
        <p:nvSpPr>
          <p:cNvPr id="10" name="Footer Placeholder 9"/>
          <p:cNvSpPr>
            <a:spLocks noGrp="1"/>
          </p:cNvSpPr>
          <p:nvPr>
            <p:ph type="ftr" sz="quarter" idx="4"/>
          </p:nvPr>
        </p:nvSpPr>
        <p:spPr>
          <a:xfrm>
            <a:off x="0" y="8709422"/>
            <a:ext cx="6000231" cy="356891"/>
          </a:xfrm>
          <a:prstGeom prst="rect">
            <a:avLst/>
          </a:prstGeom>
        </p:spPr>
        <p:txBody>
          <a:bodyPr vert="horz" lIns="92098" tIns="46049" rIns="92098" bIns="46049" rtlCol="0" anchor="b"/>
          <a:lstStyle>
            <a:lvl1pPr marL="575615" indent="0" algn="l">
              <a:defRPr sz="1200"/>
            </a:lvl1pPr>
          </a:lstStyle>
          <a:p>
            <a:pPr defTabSz="92068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atin typeface="Segoe UI" pitchFamily="34" charset="0"/>
              </a:defRPr>
            </a:lvl1pPr>
          </a:lstStyle>
          <a:p>
            <a:fld id="{A92B4D5A-FC09-4B32-8240-273FF7AA50EB}" type="datetime8">
              <a:rPr lang="en-US" smtClean="0"/>
              <a:t>2/18/2025 8:24 AM</a:t>
            </a:fld>
            <a:endParaRPr lang="en-US"/>
          </a:p>
        </p:txBody>
      </p:sp>
      <p:sp>
        <p:nvSpPr>
          <p:cNvPr id="12" name="Notes Placeholder 11"/>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8647" y="8707831"/>
            <a:ext cx="959819" cy="458391"/>
          </a:xfrm>
          <a:prstGeom prst="rect">
            <a:avLst/>
          </a:prstGeom>
        </p:spPr>
        <p:txBody>
          <a:bodyPr vert="horz" lIns="92098" tIns="46049" rIns="92098" bIns="46049"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Header Placeholder 3"/>
          <p:cNvSpPr>
            <a:spLocks noGrp="1"/>
          </p:cNvSpPr>
          <p:nvPr>
            <p:ph type="hdr" sz="quarter"/>
          </p:nvPr>
        </p:nvSpPr>
        <p:spPr/>
        <p:txBody>
          <a:bodyPr/>
          <a:lstStyle/>
          <a:p/>
        </p:txBody>
      </p:sp>
      <p:sp>
        <p:nvSpPr>
          <p:cNvPr id="5" name="Footer Placeholder 4"/>
          <p:cNvSpPr>
            <a:spLocks noGrp="1"/>
          </p:cNvSpPr>
          <p:nvPr>
            <p:ph type="ftr" sz="quarter" idx="4"/>
          </p:nvPr>
        </p:nvSpPr>
        <p:spPr/>
        <p:txBody>
          <a:bodyPr/>
          <a:lstStyle/>
          <a:p>
            <a:pPr defTabSz="920681" eaLnBrk="0" hangingPunct="0"/>
            <a:r>
              <a:rPr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C40D9A6A-7894-45F2-81F7-A0A7A2E18E5A}" type="datetime8">
              <a:t>2/18/2025 8:24 AM</a:t>
            </a:fld>
          </a:p>
        </p:txBody>
      </p:sp>
      <p:sp>
        <p:nvSpPr>
          <p:cNvPr id="7" name="Slide Number Placeholder 6"/>
          <p:cNvSpPr>
            <a:spLocks noGrp="1"/>
          </p:cNvSpPr>
          <p:nvPr>
            <p:ph type="sldNum" sz="quarter" idx="5"/>
          </p:nvPr>
        </p:nvSpPr>
        <p:spPr/>
        <p:txBody>
          <a:bodyPr/>
          <a:lstStyle/>
          <a:p>
            <a:fld id="{B4008EB6-D09E-4580-8CD6-DDB14511944F}" type="slidenum">
              <a:pPr/>
              <a:t>0</a:t>
            </a:fld>
          </a:p>
        </p:txBody>
      </p:sp>
    </p:spTree>
    <p:extLst>
      <p:ext uri="{BB962C8B-B14F-4D97-AF65-F5344CB8AC3E}">
        <p14:creationId xmlns:p14="http://schemas.microsoft.com/office/powerpoint/2010/main" val="346074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Header Placeholder 3"/>
          <p:cNvSpPr>
            <a:spLocks noGrp="1"/>
          </p:cNvSpPr>
          <p:nvPr>
            <p:ph type="hdr" sz="quarter"/>
          </p:nvPr>
        </p:nvSpPr>
        <p:spPr/>
        <p:txBody>
          <a:bodyPr/>
          <a:lstStyle/>
          <a:p/>
        </p:txBody>
      </p:sp>
      <p:sp>
        <p:nvSpPr>
          <p:cNvPr id="5" name="Footer Placeholder 4"/>
          <p:cNvSpPr>
            <a:spLocks noGrp="1"/>
          </p:cNvSpPr>
          <p:nvPr>
            <p:ph type="ftr" sz="quarter" idx="4"/>
          </p:nvPr>
        </p:nvSpPr>
        <p:spPr/>
        <p:txBody>
          <a:bodyPr/>
          <a:lstStyle/>
          <a:p>
            <a:pPr defTabSz="920681" eaLnBrk="0" hangingPunct="0"/>
            <a:r>
              <a:rPr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7F0B786D-418A-4A21-886E-10768A630F56}" type="datetime8">
              <a:t>2/18/2025 8:24 AM</a:t>
            </a:fld>
          </a:p>
        </p:txBody>
      </p:sp>
      <p:sp>
        <p:nvSpPr>
          <p:cNvPr id="7" name="Slide Number Placeholder 6"/>
          <p:cNvSpPr>
            <a:spLocks noGrp="1"/>
          </p:cNvSpPr>
          <p:nvPr>
            <p:ph type="sldNum" sz="quarter" idx="5"/>
          </p:nvPr>
        </p:nvSpPr>
        <p:spPr/>
        <p:txBody>
          <a:bodyPr/>
          <a:lstStyle/>
          <a:p>
            <a:fld id="{B4008EB6-D09E-4580-8CD6-DDB14511944F}" type="slidenum">
              <a:pPr/>
              <a:t>4</a:t>
            </a:fld>
          </a:p>
        </p:txBody>
      </p:sp>
    </p:spTree>
    <p:extLst>
      <p:ext uri="{BB962C8B-B14F-4D97-AF65-F5344CB8AC3E}">
        <p14:creationId xmlns:p14="http://schemas.microsoft.com/office/powerpoint/2010/main" val="343970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 Title square photo placeholder">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97489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Subtitle or speaker name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02FDD66-3D8C-21B6-2566-643C5C82E414}"/>
              </a:ext>
            </a:extLst>
          </p:cNvPr>
          <p:cNvSpPr>
            <a:spLocks noGrp="1"/>
          </p:cNvSpPr>
          <p:nvPr>
            <p:ph type="pic" sz="quarter" idx="11" hasCustomPrompt="1"/>
          </p:nvPr>
        </p:nvSpPr>
        <p:spPr bwMode="ltGray">
          <a:xfrm>
            <a:off x="5334000" y="0"/>
            <a:ext cx="6858000" cy="6858000"/>
          </a:xfrm>
          <a:blipFill>
            <a:blip r:embed="rId3"/>
            <a:stretch>
              <a:fillRect/>
            </a:stretch>
          </a:blipFill>
        </p:spPr>
        <p:txBody>
          <a:bodyPr lIns="0" tIns="2377440" rIns="0" anchor="t" anchorCtr="0">
            <a:noAutofit/>
          </a:bodyPr>
          <a:lstStyle>
            <a:lvl1pPr marL="0" indent="0" algn="ctr">
              <a:lnSpc>
                <a:spcPct val="100000"/>
              </a:lnSpc>
              <a:buNone/>
              <a:defRPr sz="1400" b="0" i="0">
                <a:solidFill>
                  <a:srgbClr val="000000"/>
                </a:solidFill>
                <a:latin typeface="Segoe Sans Display" pitchFamily="2" charset="0"/>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52415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1339807"/>
      </p:ext>
    </p:extLst>
  </p:cSld>
  <p:clrMapOvr>
    <a:masterClrMapping/>
  </p:clrMapOvr>
  <p:transition>
    <p:fade/>
  </p:transition>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718150"/>
      </p:ext>
    </p:extLst>
  </p:cSld>
  <p:clrMapOvr>
    <a:masterClrMapping/>
  </p:clrMapOvr>
  <p:transition>
    <p:fade/>
  </p:transition>
  <p:hf hd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 name="Title Placeholder 1">
            <a:extLst>
              <a:ext uri="{FF2B5EF4-FFF2-40B4-BE49-F238E27FC236}">
                <a16:creationId xmlns:a16="http://schemas.microsoft.com/office/drawing/2014/main" id="{61BB1E78-6DB7-BA71-4612-C844F060E1DF}"/>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6" name="Text Placeholder 3">
            <a:extLst>
              <a:ext uri="{FF2B5EF4-FFF2-40B4-BE49-F238E27FC236}">
                <a16:creationId xmlns:a16="http://schemas.microsoft.com/office/drawing/2014/main" id="{EEE3CD97-B552-7AD2-6D80-5DBE11ED27C3}"/>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ID" hidden="1">
            <a:extLst>
              <a:ext uri="{FF2B5EF4-FFF2-40B4-BE49-F238E27FC236}">
                <a16:creationId xmlns:a16="http://schemas.microsoft.com/office/drawing/2014/main" id="{5F8F9576-32B7-9BE5-D285-07522B86089D}"/>
              </a:ext>
            </a:extLst>
          </p:cNvPr>
          <p:cNvGrpSpPr/>
          <p:nvPr userDrawn="1"/>
        </p:nvGrpSpPr>
        <p:grpSpPr>
          <a:xfrm>
            <a:off x="0" y="0"/>
            <a:ext cx="12192000" cy="6858000"/>
            <a:chOff x="0" y="0"/>
            <a:chExt cx="12192000" cy="6858000"/>
          </a:xfrm>
        </p:grpSpPr>
        <p:cxnSp>
          <p:nvCxnSpPr>
            <p:cNvPr id="34" name="Straight Connector 33">
              <a:extLst>
                <a:ext uri="{FF2B5EF4-FFF2-40B4-BE49-F238E27FC236}">
                  <a16:creationId xmlns:a16="http://schemas.microsoft.com/office/drawing/2014/main" id="{819EF3D5-0632-19D1-968E-2FB1B6772EE5}"/>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96DCDF-4097-5B16-383D-3A602E4BBF80}"/>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7C21B9-54C5-C4A4-A578-6C322CFE3078}"/>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48199F-BB2D-AB88-97E6-69AFBE392BA5}"/>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5393785-3638-FD9A-5852-47824EAA48D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3E783F-9804-F806-5EB9-CD08C29B00B0}"/>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6555B2-0DB6-AC89-7E09-123D527C5027}"/>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9DC48F8-F2BE-5B89-C4DB-1FBBE896C2EA}"/>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1D7F8D6-37FA-FC6F-36A3-0832A0B7FBE3}"/>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FF3E42-C123-152E-2B0E-4336D796962E}"/>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A73651-0456-9D1D-A46A-F07003DBA966}"/>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60B3EC-13A0-7F5A-76B6-2E7FE42D7770}"/>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3660FC8-7F9D-AA60-0A7E-DB8FE8B0344E}"/>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881164-5AC8-21FA-5A24-F379F2B96265}"/>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9D143C-94F0-99E6-C96C-EB2109D29902}"/>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72F6F09-AA1B-A39B-1387-13A4FCFE0912}"/>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4AD6C83-9645-2C9F-D6C6-803DD72745F8}"/>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7E2DF6E-3881-5648-9400-4AE83D740B89}"/>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5DDB7A0-E56F-8188-1AA4-85877D2001F4}"/>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00B02B-B099-ADF4-BDC0-897800B05F83}"/>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74F7DD4-A95B-A907-3013-504F8E2FA53A}"/>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E9BF28C-3BE0-13DD-6FF8-7FCBD93CF835}"/>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3671818-6D9C-D993-3611-B11B08BAB9AC}"/>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6F44C85-C50A-A7FD-0CBA-7A65C1765A9C}"/>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F9D98E0-C53D-BD2F-7E06-30F2E0A0BB5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FDDAF86-88CB-F41E-DDA4-DCF6B556C091}"/>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C23F562-3BE8-2F99-3A89-E6F0E6450825}"/>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209678-BFB7-9279-8C3F-CD7237F900FD}"/>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5E364A-35A7-4328-6BE7-CA8740F2C777}"/>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301AF2D-7EDA-FB12-7DBC-DA7D873122AD}"/>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350C551-0023-FC9B-EFAF-1EB77D24D879}"/>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7E65F9F-0817-6D58-4AD3-D99DA72D716E}"/>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D80B4DB-6D20-4707-3C15-03696DC61CCC}"/>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6483570-61F3-3D15-772A-3826DE80C8BA}"/>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42" name=".64 square" hidden="1">
            <a:extLst>
              <a:ext uri="{FF2B5EF4-FFF2-40B4-BE49-F238E27FC236}">
                <a16:creationId xmlns:a16="http://schemas.microsoft.com/office/drawing/2014/main" id="{25EE79BA-CE22-2F65-0A13-474ED88A55A1}"/>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sp>
        <p:nvSpPr>
          <p:cNvPr id="143" name=".32 square" hidden="1">
            <a:extLst>
              <a:ext uri="{FF2B5EF4-FFF2-40B4-BE49-F238E27FC236}">
                <a16:creationId xmlns:a16="http://schemas.microsoft.com/office/drawing/2014/main" id="{7F7EE093-661F-45FF-8A92-D84FA45421A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pic>
        <p:nvPicPr>
          <p:cNvPr id="145"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F3C4DEAA-D4CA-9E98-FE46-A8CFA6A2DD91}"/>
              </a:ext>
              <a:ext uri="{C183D7F6-B498-43B3-948B-1728B52AA6E4}">
                <adec:decorative xmlns:adec="http://schemas.microsoft.com/office/drawing/2017/decorative" val="0"/>
              </a:ext>
            </a:extLst>
          </p:cNvPr>
          <p:cNvPicPr>
            <a:picLocks noChangeAspect="1"/>
          </p:cNvPicPr>
          <p:nvPr userDrawn="1"/>
        </p:nvPicPr>
        <p:blipFill rotWithShape="1">
          <a:blip r:embed="rId6"/>
          <a:srcRect l="762"/>
          <a:stretch/>
        </p:blipFill>
        <p:spPr>
          <a:xfrm rot="5400000">
            <a:off x="9634740" y="2843776"/>
            <a:ext cx="6858000" cy="1170455"/>
          </a:xfrm>
          <a:prstGeom prst="rect">
            <a:avLst/>
          </a:prstGeom>
        </p:spPr>
      </p:pic>
    </p:spTree>
    <p:extLst>
      <p:ext uri="{BB962C8B-B14F-4D97-AF65-F5344CB8AC3E}">
        <p14:creationId xmlns:p14="http://schemas.microsoft.com/office/powerpoint/2010/main" val="2123794342"/>
      </p:ext>
    </p:extLst>
  </p:cSld>
  <p:clrMap bg1="lt1" tx1="dk1" bg2="lt2" tx2="dk2" accent1="accent1" accent2="accent2" accent3="accent3" accent4="accent4" accent5="accent5" accent6="accent6" hlink="hlink" folHlink="folHlink"/>
  <p:sldLayoutIdLst>
    <p:sldLayoutId id="2147485367" r:id="rId1"/>
    <p:sldLayoutId id="2147485317" r:id="rId2"/>
    <p:sldLayoutId id="2147485363" r:id="rId3"/>
    <p:sldLayoutId id="2147484299" r:id="rId4"/>
  </p:sldLayoutIdLst>
  <p:transition>
    <p:fade/>
  </p:transition>
  <p:hf hd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opentbs1" Type="http://schemas.openxmlformats.org/officeDocument/2006/relationships/image" Target="../media/opentbs_added_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ei.forrester.com/go/microsoft/microsoft_sentinel/?lang=en-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579E7-83FF-4E34-8218-8C60B3EF2112}"/>
              </a:ext>
            </a:extLst>
          </p:cNvPr>
          <p:cNvSpPr>
            <a:spLocks noGrp="1"/>
          </p:cNvSpPr>
          <p:nvPr>
            <p:ph type="title"/>
          </p:nvPr>
        </p:nvSpPr>
        <p:spPr>
          <a:xfrm>
            <a:off x="588263" y="1174908"/>
            <a:ext cx="4167887" cy="2769989"/>
          </a:xfrm>
        </p:spPr>
        <p:txBody>
          <a:bodyPr/>
          <a:lstStyle/>
          <a:p>
            <a:r>
              <a:rPr>
                <a:cs typeface="Segoe UI"/>
              </a:rPr>
              <a:t>Modernize</a:t>
            </a:r>
            <a:br>
              <a:rPr>
                <a:cs typeface="Segoe UI"/>
              </a:rPr>
            </a:br>
            <a:r>
              <a:rPr>
                <a:cs typeface="Segoe UI"/>
              </a:rPr>
              <a:t>your security operations center with Microsoft Sentinel</a:t>
            </a:r>
            <a:endParaRPr strike="sngStrike"/>
          </a:p>
        </p:txBody>
      </p:sp>
      <p:sp>
        <p:nvSpPr>
          <p:cNvPr id="6" name="Rounded Rectangle 5">
            <a:hlinkClick r:id="" action="ppaction://hlinkshowjump?jump=nextslide"/>
            <a:extLst>
              <a:ext uri="{FF2B5EF4-FFF2-40B4-BE49-F238E27FC236}">
                <a16:creationId xmlns:a16="http://schemas.microsoft.com/office/drawing/2014/main" id="{8C1A4339-32D0-6B1F-424E-F74E16A056EB}"/>
              </a:ext>
            </a:extLst>
          </p:cNvPr>
          <p:cNvSpPr/>
          <p:nvPr/>
        </p:nvSpPr>
        <p:spPr bwMode="auto">
          <a:xfrm>
            <a:off x="588263" y="4229440"/>
            <a:ext cx="2057492" cy="605909"/>
          </a:xfrm>
          <a:prstGeom prst="roundRect">
            <a:avLst>
              <a:gd name="adj" fmla="val 5000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defTabSz="932472" fontAlgn="base">
              <a:spcBef>
                <a:spcPct val="0"/>
              </a:spcBef>
              <a:spcAft>
                <a:spcPct val="0"/>
              </a:spcAft>
            </a:pPr>
            <a:r>
              <a:rPr sz="1600">
                <a:solidFill>
                  <a:schemeClr val="tx1"/>
                </a:solidFill>
                <a:latin typeface="+mj-lt"/>
                <a:ea typeface="Segoe UI" pitchFamily="34" charset="0"/>
                <a:cs typeface="Segoe UI" pitchFamily="34" charset="0"/>
              </a:rPr>
              <a:t>Get started</a:t>
            </a:r>
          </a:p>
        </p:txBody>
      </p:sp>
      <p:sp>
        <p:nvSpPr>
          <p:cNvPr id="8" name="TextBox 7">
            <a:extLst>
              <a:ext uri="{FF2B5EF4-FFF2-40B4-BE49-F238E27FC236}">
                <a16:creationId xmlns:a16="http://schemas.microsoft.com/office/drawing/2014/main" id="{87BE80A1-C7FF-DAD7-C628-DC57F4477D72}"/>
              </a:ext>
            </a:extLst>
          </p:cNvPr>
          <p:cNvSpPr txBox="1"/>
          <p:nvPr/>
        </p:nvSpPr>
        <p:spPr>
          <a:xfrm>
            <a:off x="588263" y="588263"/>
            <a:ext cx="1828800" cy="457200"/>
          </a:xfrm>
          <a:prstGeom prst="rect">
            <a:avLst/>
          </a:prstGeom>
          <a:solidFill>
            <a:srgbClr val="FFFF00"/>
          </a:solidFill>
        </p:spPr>
        <p:txBody>
          <a:bodyPr wrap="square" lIns="137160" tIns="91440" rIns="137160" bIns="91440" rtlCol="0" anchor="ctr" anchorCtr="0">
            <a:noAutofit/>
          </a:bodyPr>
          <a:lstStyle/>
          <a:p>
            <a:pPr algn="ctr"/>
            <a:r>
              <a:rPr sz="1000">
                <a:latin typeface="+mj-lt"/>
              </a:rPr>
              <a:t>Placeholder ogo</a:t>
            </a:r>
          </a:p>
        </p:txBody>
      </p:sp>
      <p:sp>
        <p:nvSpPr>
          <p:cNvPr id="3" name="Rectangle 2">
            <a:extLst>
              <a:ext uri="{FF2B5EF4-FFF2-40B4-BE49-F238E27FC236}">
                <a16:creationId xmlns:a16="http://schemas.microsoft.com/office/drawing/2014/main" id="{A75FB003-E6D9-9DF7-4A0D-5FF96D5433FE}"/>
              </a:ext>
            </a:extLst>
          </p:cNvPr>
          <p:cNvSpPr/>
          <p:nvPr/>
        </p:nvSpPr>
        <p:spPr>
          <a:xfrm>
            <a:off x="-4361612" y="-38101"/>
            <a:ext cx="3886200" cy="6858001"/>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4" name="TextBox 1">
            <a:extLst>
              <a:ext uri="{FF2B5EF4-FFF2-40B4-BE49-F238E27FC236}">
                <a16:creationId xmlns:a16="http://schemas.microsoft.com/office/drawing/2014/main" id="{1C62F6D5-D50C-821A-203E-8416DF460C35}"/>
              </a:ext>
            </a:extLst>
          </p:cNvPr>
          <p:cNvSpPr txBox="1"/>
          <p:nvPr/>
        </p:nvSpPr>
        <p:spPr>
          <a:xfrm>
            <a:off x="-3632291" y="223042"/>
            <a:ext cx="2262703" cy="67710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1200"/>
              </a:spcBef>
            </a:pPr>
            <a:r>
              <a:rPr sz="1100">
                <a:solidFill>
                  <a:srgbClr val="2F2F2F"/>
                </a:solidFill>
                <a:latin typeface="Arial" panose="020B0604020202020204"/>
                <a:cs typeface="Segoe UI"/>
              </a:rPr>
              <a:t>Use this PowerPoint deck as a template to create a custom static e-book for your brand by adding your logo, fonts, colors, and content.</a:t>
            </a:r>
            <a:endParaRPr sz="700">
              <a:solidFill>
                <a:srgbClr val="2F2F2F"/>
              </a:solidFill>
              <a:latin typeface="Arial" panose="020B0604020202020204"/>
              <a:cs typeface="Segoe UI"/>
            </a:endParaRPr>
          </a:p>
        </p:txBody>
      </p:sp>
      <p:sp>
        <p:nvSpPr>
          <p:cNvPr id="7" name="TextBox 1">
            <a:extLst>
              <a:ext uri="{FF2B5EF4-FFF2-40B4-BE49-F238E27FC236}">
                <a16:creationId xmlns:a16="http://schemas.microsoft.com/office/drawing/2014/main" id="{86C120FC-45EE-15E1-C97B-57B7B06287E1}"/>
              </a:ext>
            </a:extLst>
          </p:cNvPr>
          <p:cNvSpPr txBox="1"/>
          <p:nvPr/>
        </p:nvSpPr>
        <p:spPr>
          <a:xfrm>
            <a:off x="-3677265" y="968021"/>
            <a:ext cx="2262703" cy="507831"/>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sz="900">
                <a:solidFill>
                  <a:prstClr val="black"/>
                </a:solidFill>
                <a:latin typeface="Arial" panose="020B0604020202020204"/>
                <a:cs typeface="Segoe UI" panose="020B0502040204020203" pitchFamily="34" charset="0"/>
              </a:rPr>
              <a:t>Yellow highlights in the template indicate the areas where text or graphics should be customized for your brand.</a:t>
            </a:r>
          </a:p>
        </p:txBody>
      </p:sp>
      <p:sp>
        <p:nvSpPr>
          <p:cNvPr id="9" name="TextBox 1">
            <a:extLst>
              <a:ext uri="{FF2B5EF4-FFF2-40B4-BE49-F238E27FC236}">
                <a16:creationId xmlns:a16="http://schemas.microsoft.com/office/drawing/2014/main" id="{938BAE54-4BBB-DDC5-8487-6B0D95D615F2}"/>
              </a:ext>
            </a:extLst>
          </p:cNvPr>
          <p:cNvSpPr txBox="1"/>
          <p:nvPr/>
        </p:nvSpPr>
        <p:spPr>
          <a:xfrm>
            <a:off x="-3482017" y="1735881"/>
            <a:ext cx="2141616"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sz="900">
                <a:solidFill>
                  <a:srgbClr val="2F2F2F"/>
                </a:solidFill>
                <a:latin typeface="Arial" panose="020B0604020202020204"/>
                <a:cs typeface="Segoe UI"/>
              </a:rPr>
              <a:t>Customize your brand fonts and colors in the Slide Master.</a:t>
            </a:r>
            <a:endParaRPr sz="900">
              <a:solidFill>
                <a:srgbClr val="2F2F2F"/>
              </a:solidFill>
              <a:latin typeface="Arial" panose="020B0604020202020204"/>
              <a:cs typeface="Segoe UI" panose="020B0502040204020203" pitchFamily="34" charset="0"/>
            </a:endParaRPr>
          </a:p>
        </p:txBody>
      </p:sp>
      <p:sp>
        <p:nvSpPr>
          <p:cNvPr id="10" name="TextBox 2">
            <a:extLst>
              <a:ext uri="{FF2B5EF4-FFF2-40B4-BE49-F238E27FC236}">
                <a16:creationId xmlns:a16="http://schemas.microsoft.com/office/drawing/2014/main" id="{ACA79CAF-94FA-3A44-A425-790DF52D136C}"/>
              </a:ext>
            </a:extLst>
          </p:cNvPr>
          <p:cNvSpPr txBox="1">
            <a:spLocks noChangeAspect="1"/>
          </p:cNvSpPr>
          <p:nvPr/>
        </p:nvSpPr>
        <p:spPr>
          <a:xfrm>
            <a:off x="-3685193" y="1735591"/>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sz="900">
                <a:solidFill>
                  <a:prstClr val="black"/>
                </a:solidFill>
                <a:latin typeface="Arial" panose="020B0604020202020204"/>
                <a:cs typeface="Segoe UI" panose="020B0502040204020203" pitchFamily="34" charset="0"/>
              </a:rPr>
              <a:t>1</a:t>
            </a:r>
          </a:p>
        </p:txBody>
      </p:sp>
      <p:pic>
        <p:nvPicPr>
          <p:cNvPr id="11" name="Picture 6" descr="Graphical user interface, application, Word&#10;&#10;Description automatically generated">
            <a:extLst>
              <a:ext uri="{FF2B5EF4-FFF2-40B4-BE49-F238E27FC236}">
                <a16:creationId xmlns:a16="http://schemas.microsoft.com/office/drawing/2014/main" id="{C31DBEF4-259A-A483-B379-5D303B522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753" y="2227420"/>
            <a:ext cx="2228850" cy="371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Graphical user interface, application&#10;&#10;Description automatically generated">
            <a:extLst>
              <a:ext uri="{FF2B5EF4-FFF2-40B4-BE49-F238E27FC236}">
                <a16:creationId xmlns:a16="http://schemas.microsoft.com/office/drawing/2014/main" id="{D799E004-44AC-3D26-97F0-2E8007A6A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03" y="2646749"/>
            <a:ext cx="10668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Graphical user interface, text, application, email&#10;&#10;Description automatically generated">
            <a:extLst>
              <a:ext uri="{FF2B5EF4-FFF2-40B4-BE49-F238E27FC236}">
                <a16:creationId xmlns:a16="http://schemas.microsoft.com/office/drawing/2014/main" id="{6A2D99BC-841F-7ED4-B17D-99E7558B0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911" y="2628793"/>
            <a:ext cx="1085850" cy="6572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
            <a:extLst>
              <a:ext uri="{FF2B5EF4-FFF2-40B4-BE49-F238E27FC236}">
                <a16:creationId xmlns:a16="http://schemas.microsoft.com/office/drawing/2014/main" id="{0C1AB3F1-5774-98E1-4C05-34FA7D862D46}"/>
              </a:ext>
            </a:extLst>
          </p:cNvPr>
          <p:cNvSpPr txBox="1"/>
          <p:nvPr/>
        </p:nvSpPr>
        <p:spPr>
          <a:xfrm>
            <a:off x="-3511204" y="3417542"/>
            <a:ext cx="2141616"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sz="900" b="1">
                <a:solidFill>
                  <a:srgbClr val="2F2F2F"/>
                </a:solidFill>
                <a:latin typeface="Arial" panose="020B0604020202020204"/>
                <a:cs typeface="Segoe UI Semibold"/>
              </a:rPr>
              <a:t>Update the yellow-highlighted text with your brand-specific copy. </a:t>
            </a:r>
            <a:r>
              <a:rPr sz="900">
                <a:solidFill>
                  <a:srgbClr val="2F2F2F"/>
                </a:solidFill>
                <a:latin typeface="Arial" panose="020B0604020202020204"/>
                <a:cs typeface="Segoe UI"/>
              </a:rPr>
              <a:t>Match the surrounding type color </a:t>
            </a:r>
            <a:r>
              <a:rPr sz="900" b="1">
                <a:solidFill>
                  <a:srgbClr val="2F2F2F"/>
                </a:solidFill>
                <a:latin typeface="Arial" panose="020B0604020202020204"/>
                <a:cs typeface="Segoe UI Semibold"/>
              </a:rPr>
              <a:t>by removing the yellow highlight treatment. </a:t>
            </a:r>
            <a:r>
              <a:rPr sz="900">
                <a:solidFill>
                  <a:srgbClr val="2F2F2F"/>
                </a:solidFill>
                <a:latin typeface="Arial" panose="020B0604020202020204"/>
                <a:cs typeface="Segoe UI Semibold"/>
              </a:rPr>
              <a:t>Adjust the size and display of your fonts to fit the template.</a:t>
            </a:r>
            <a:endParaRPr sz="1000" b="1">
              <a:solidFill>
                <a:srgbClr val="2F2F2F"/>
              </a:solidFill>
              <a:latin typeface="Arial" panose="020B0604020202020204"/>
              <a:cs typeface="Segoe UI Semibold" panose="020B0502040204020203" pitchFamily="34" charset="0"/>
            </a:endParaRPr>
          </a:p>
        </p:txBody>
      </p:sp>
      <p:sp>
        <p:nvSpPr>
          <p:cNvPr id="16" name="TextBox 2">
            <a:extLst>
              <a:ext uri="{FF2B5EF4-FFF2-40B4-BE49-F238E27FC236}">
                <a16:creationId xmlns:a16="http://schemas.microsoft.com/office/drawing/2014/main" id="{0503C124-3F90-B042-942C-D2B9CD39E8B0}"/>
              </a:ext>
            </a:extLst>
          </p:cNvPr>
          <p:cNvSpPr txBox="1">
            <a:spLocks noChangeAspect="1"/>
          </p:cNvSpPr>
          <p:nvPr/>
        </p:nvSpPr>
        <p:spPr>
          <a:xfrm>
            <a:off x="-3685193" y="3553772"/>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sz="900">
                <a:solidFill>
                  <a:prstClr val="black"/>
                </a:solidFill>
                <a:latin typeface="Arial" panose="020B0604020202020204"/>
                <a:cs typeface="Segoe UI" panose="020B0502040204020203" pitchFamily="34" charset="0"/>
              </a:rPr>
              <a:t>2</a:t>
            </a:r>
          </a:p>
        </p:txBody>
      </p:sp>
      <p:sp>
        <p:nvSpPr>
          <p:cNvPr id="17" name="TextBox 1">
            <a:extLst>
              <a:ext uri="{FF2B5EF4-FFF2-40B4-BE49-F238E27FC236}">
                <a16:creationId xmlns:a16="http://schemas.microsoft.com/office/drawing/2014/main" id="{4EFA6A86-223E-5D75-B989-FC2E79327FBF}"/>
              </a:ext>
            </a:extLst>
          </p:cNvPr>
          <p:cNvSpPr txBox="1"/>
          <p:nvPr/>
        </p:nvSpPr>
        <p:spPr>
          <a:xfrm>
            <a:off x="-3482017" y="4354768"/>
            <a:ext cx="1985350"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sz="900" b="1">
                <a:solidFill>
                  <a:srgbClr val="2F2F2F"/>
                </a:solidFill>
                <a:latin typeface="Arial" panose="020B0604020202020204"/>
                <a:cs typeface="Segoe UI Semibold"/>
              </a:rPr>
              <a:t>Add your custom logo.</a:t>
            </a:r>
            <a:endParaRPr sz="1000">
              <a:solidFill>
                <a:srgbClr val="2F2F2F"/>
              </a:solidFill>
              <a:latin typeface="Arial" panose="020B0604020202020204"/>
              <a:cs typeface="Segoe UI" panose="020B0502040204020203" pitchFamily="34" charset="0"/>
            </a:endParaRPr>
          </a:p>
        </p:txBody>
      </p:sp>
      <p:sp>
        <p:nvSpPr>
          <p:cNvPr id="18" name="TextBox 2">
            <a:extLst>
              <a:ext uri="{FF2B5EF4-FFF2-40B4-BE49-F238E27FC236}">
                <a16:creationId xmlns:a16="http://schemas.microsoft.com/office/drawing/2014/main" id="{03838EA2-C353-01D0-1775-5E798E71FF66}"/>
              </a:ext>
            </a:extLst>
          </p:cNvPr>
          <p:cNvSpPr txBox="1">
            <a:spLocks noChangeAspect="1"/>
          </p:cNvSpPr>
          <p:nvPr/>
        </p:nvSpPr>
        <p:spPr>
          <a:xfrm>
            <a:off x="-3685193" y="4353734"/>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sz="900">
                <a:solidFill>
                  <a:prstClr val="black"/>
                </a:solidFill>
                <a:latin typeface="Arial" panose="020B0604020202020204"/>
                <a:cs typeface="Segoe UI" panose="020B0502040204020203" pitchFamily="34" charset="0"/>
              </a:rPr>
              <a:t>3</a:t>
            </a:r>
          </a:p>
        </p:txBody>
      </p:sp>
      <p:sp>
        <p:nvSpPr>
          <p:cNvPr id="19" name="TextBox 1">
            <a:extLst>
              <a:ext uri="{FF2B5EF4-FFF2-40B4-BE49-F238E27FC236}">
                <a16:creationId xmlns:a16="http://schemas.microsoft.com/office/drawing/2014/main" id="{6F9F169D-F7A3-52D7-5949-C93B1B61E43B}"/>
              </a:ext>
            </a:extLst>
          </p:cNvPr>
          <p:cNvSpPr txBox="1"/>
          <p:nvPr/>
        </p:nvSpPr>
        <p:spPr>
          <a:xfrm>
            <a:off x="-3474089" y="4824884"/>
            <a:ext cx="198535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Bef>
                <a:spcPts val="600"/>
              </a:spcBef>
            </a:pPr>
            <a:r>
              <a:rPr sz="900" b="1">
                <a:solidFill>
                  <a:srgbClr val="2F2F2F"/>
                </a:solidFill>
                <a:latin typeface="Arial" panose="020B0604020202020204"/>
                <a:cs typeface="Segoe UI Semibold" panose="020B0502040204020203" pitchFamily="34" charset="0"/>
              </a:rPr>
              <a:t>Replace template stock photography </a:t>
            </a:r>
            <a:r>
              <a:rPr sz="900">
                <a:solidFill>
                  <a:srgbClr val="2F2F2F"/>
                </a:solidFill>
                <a:latin typeface="Arial" panose="020B0604020202020204"/>
                <a:cs typeface="Segoe UI Semibold" panose="020B0502040204020203" pitchFamily="34" charset="0"/>
              </a:rPr>
              <a:t>with your own custom images if desired.</a:t>
            </a:r>
            <a:endParaRPr sz="1000">
              <a:solidFill>
                <a:srgbClr val="2F2F2F"/>
              </a:solidFill>
              <a:latin typeface="Arial" panose="020B0604020202020204"/>
              <a:cs typeface="Segoe UI" panose="020B0502040204020203" pitchFamily="34" charset="0"/>
            </a:endParaRPr>
          </a:p>
        </p:txBody>
      </p:sp>
      <p:sp>
        <p:nvSpPr>
          <p:cNvPr id="20" name="TextBox 2">
            <a:extLst>
              <a:ext uri="{FF2B5EF4-FFF2-40B4-BE49-F238E27FC236}">
                <a16:creationId xmlns:a16="http://schemas.microsoft.com/office/drawing/2014/main" id="{F97CCF3A-A4F6-069C-58C5-E65292A2B768}"/>
              </a:ext>
            </a:extLst>
          </p:cNvPr>
          <p:cNvSpPr txBox="1">
            <a:spLocks noChangeAspect="1"/>
          </p:cNvSpPr>
          <p:nvPr/>
        </p:nvSpPr>
        <p:spPr>
          <a:xfrm>
            <a:off x="-3677265" y="4823850"/>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sz="900">
                <a:solidFill>
                  <a:prstClr val="black"/>
                </a:solidFill>
                <a:latin typeface="Arial" panose="020B0604020202020204"/>
                <a:cs typeface="Segoe UI" panose="020B0502040204020203" pitchFamily="34" charset="0"/>
              </a:rPr>
              <a:t>4</a:t>
            </a:r>
          </a:p>
        </p:txBody>
      </p:sp>
      <p:sp>
        <p:nvSpPr>
          <p:cNvPr id="21" name="TextBox 1">
            <a:extLst>
              <a:ext uri="{FF2B5EF4-FFF2-40B4-BE49-F238E27FC236}">
                <a16:creationId xmlns:a16="http://schemas.microsoft.com/office/drawing/2014/main" id="{E1804E13-27AA-2678-F3AD-23B70764E212}"/>
              </a:ext>
            </a:extLst>
          </p:cNvPr>
          <p:cNvSpPr txBox="1"/>
          <p:nvPr/>
        </p:nvSpPr>
        <p:spPr>
          <a:xfrm>
            <a:off x="-3511204" y="5406079"/>
            <a:ext cx="214161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7200" eaLnBrk="1" fontAlgn="auto" latinLnBrk="0" hangingPunct="1">
              <a:lnSpc>
                <a:spcPct val="100000"/>
              </a:lnSpc>
              <a:spcBef>
                <a:spcPts val="600"/>
              </a:spcBef>
              <a:spcAft>
                <a:spcPts val="0"/>
              </a:spcAft>
              <a:buClrTx/>
              <a:buSzTx/>
              <a:buFontTx/>
              <a:buNone/>
              <a:tabLst/>
              <a:defRPr/>
            </a:pP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Save your final art. Name your file </a:t>
            </a:r>
            <a:b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b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and choose the file destination. </a:t>
            </a:r>
            <a:b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b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Delete the off-slide instructions and any remaining highlighting and use </a:t>
            </a:r>
            <a:b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b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the </a:t>
            </a:r>
            <a:r>
              <a:rPr kumimoji="0" sz="900" b="1" i="0" u="none" strike="noStrike" kern="0" cap="none" spc="0" normalizeH="0" baseline="0">
                <a:ln>
                  <a:noFill/>
                </a:ln>
                <a:solidFill>
                  <a:srgbClr val="2F2F2F"/>
                </a:solidFill>
                <a:effectLst/>
                <a:uLnTx/>
                <a:uFillTx/>
                <a:latin typeface="Arial" panose="020B0604020202020204"/>
                <a:cs typeface="Segoe UI" panose="020B0502040204020203" pitchFamily="34" charset="0"/>
              </a:rPr>
              <a:t>File</a:t>
            </a: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 pulldown menu to select Export to save as a </a:t>
            </a:r>
            <a:r>
              <a:rPr kumimoji="0" sz="900" b="1" i="0" u="none" strike="noStrike" kern="0" cap="none" spc="0" normalizeH="0" baseline="0">
                <a:ln>
                  <a:noFill/>
                </a:ln>
                <a:solidFill>
                  <a:srgbClr val="2F2F2F"/>
                </a:solidFill>
                <a:effectLst/>
                <a:uLnTx/>
                <a:uFillTx/>
                <a:latin typeface="Arial" panose="020B0604020202020204"/>
                <a:cs typeface="Segoe UI" panose="020B0502040204020203" pitchFamily="34" charset="0"/>
              </a:rPr>
              <a:t>PDF</a:t>
            </a:r>
            <a:r>
              <a:rPr kumimoji="0" sz="900" b="0" i="0" u="none" strike="noStrike" kern="0" cap="none" spc="0" normalizeH="0" baseline="0">
                <a:ln>
                  <a:noFill/>
                </a:ln>
                <a:solidFill>
                  <a:srgbClr val="2F2F2F"/>
                </a:solidFill>
                <a:effectLst/>
                <a:uLnTx/>
                <a:uFillTx/>
                <a:latin typeface="Arial" panose="020B0604020202020204"/>
                <a:cs typeface="Segoe UI" panose="020B0502040204020203" pitchFamily="34" charset="0"/>
              </a:rPr>
              <a:t>. </a:t>
            </a:r>
            <a:endParaRPr kumimoji="0" sz="1000" b="0" i="0" u="none" strike="noStrike" kern="0" cap="none" spc="0" normalizeH="0" baseline="0">
              <a:ln>
                <a:noFill/>
              </a:ln>
              <a:solidFill>
                <a:srgbClr val="2F2F2F"/>
              </a:solidFill>
              <a:effectLst/>
              <a:uLnTx/>
              <a:uFillTx/>
              <a:latin typeface="Arial" panose="020B0604020202020204"/>
              <a:cs typeface="Segoe UI" panose="020B0502040204020203" pitchFamily="34" charset="0"/>
            </a:endParaRPr>
          </a:p>
        </p:txBody>
      </p:sp>
      <p:sp>
        <p:nvSpPr>
          <p:cNvPr id="22" name="TextBox 2">
            <a:extLst>
              <a:ext uri="{FF2B5EF4-FFF2-40B4-BE49-F238E27FC236}">
                <a16:creationId xmlns:a16="http://schemas.microsoft.com/office/drawing/2014/main" id="{6B69CABA-B22F-35D5-26C1-2B089EC1D3ED}"/>
              </a:ext>
            </a:extLst>
          </p:cNvPr>
          <p:cNvSpPr txBox="1">
            <a:spLocks noChangeAspect="1"/>
          </p:cNvSpPr>
          <p:nvPr/>
        </p:nvSpPr>
        <p:spPr>
          <a:xfrm>
            <a:off x="-3714380" y="5405621"/>
            <a:ext cx="182880" cy="230832"/>
          </a:xfrm>
          <a:prstGeom prst="rect">
            <a:avLst/>
          </a:prstGeom>
          <a:solidFill>
            <a:srgbClr val="FFFF00"/>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a:ln>
                  <a:noFill/>
                </a:ln>
                <a:solidFill>
                  <a:prstClr val="black"/>
                </a:solidFill>
                <a:effectLst/>
                <a:uLnTx/>
                <a:uFillTx/>
                <a:latin typeface="Arial" panose="020B0604020202020204"/>
                <a:cs typeface="Segoe UI" panose="020B0502040204020203" pitchFamily="34" charset="0"/>
              </a:rPr>
              <a:t>5</a:t>
            </a:r>
          </a:p>
        </p:txBody>
      </p:sp>
      <p:pic>
        <p:nvPicPr>
          <p:cNvPr id="23" name="Picture 22">
            <a:extLst>
              <a:ext uri="{FF2B5EF4-FFF2-40B4-BE49-F238E27FC236}">
                <a16:creationId xmlns:a16="http://schemas.microsoft.com/office/drawing/2014/main" id="{EBC7DC09-AD2A-8D77-65CC-3980627722F5}"/>
              </a:ext>
            </a:extLst>
          </p:cNvPr>
          <p:cNvPicPr>
            <a:picLocks noChangeAspect="1"/>
          </p:cNvPicPr>
          <p:nvPr/>
        </p:nvPicPr>
        <p:blipFill>
          <a:blip r:embed="rId6"/>
          <a:srcRect/>
          <a:stretch/>
        </p:blipFill>
        <p:spPr>
          <a:xfrm>
            <a:off x="-3420343" y="6474187"/>
            <a:ext cx="1663830" cy="248402"/>
          </a:xfrm>
          <a:prstGeom prst="rect">
            <a:avLst/>
          </a:prstGeom>
          <a:ln>
            <a:solidFill>
              <a:sysClr val="window" lastClr="FFFFFF">
                <a:lumMod val="65000"/>
              </a:sysClr>
            </a:solidFill>
          </a:ln>
        </p:spPr>
      </p:pic>
      <p:sp>
        <p:nvSpPr>
          <p:cNvPr id="25" name="Rectangle 24">
            <a:extLst>
              <a:ext uri="{FF2B5EF4-FFF2-40B4-BE49-F238E27FC236}">
                <a16:creationId xmlns:a16="http://schemas.microsoft.com/office/drawing/2014/main" id="{23DF50CA-02BC-B222-0A22-7AAF878CA38B}"/>
              </a:ext>
            </a:extLst>
          </p:cNvPr>
          <p:cNvSpPr/>
          <p:nvPr/>
        </p:nvSpPr>
        <p:spPr bwMode="auto">
          <a:xfrm>
            <a:off x="5334000" y="0"/>
            <a:ext cx="685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B3143CEA-7C7A-4BB6-C076-88A3BCE03596}"/>
              </a:ext>
            </a:extLst>
          </p:cNvPr>
          <p:cNvGrpSpPr/>
          <p:nvPr/>
        </p:nvGrpSpPr>
        <p:grpSpPr>
          <a:xfrm>
            <a:off x="6602272" y="1966423"/>
            <a:ext cx="4879207" cy="5140545"/>
            <a:chOff x="588261" y="1827095"/>
            <a:chExt cx="4666652" cy="4916605"/>
          </a:xfrm>
        </p:grpSpPr>
        <p:pic>
          <p:nvPicPr>
            <p:cNvPr id="27" name="Picture 26">
              <a:extLst>
                <a:ext uri="{FF2B5EF4-FFF2-40B4-BE49-F238E27FC236}">
                  <a16:creationId xmlns:a16="http://schemas.microsoft.com/office/drawing/2014/main" id="{2A7990A5-9050-5C5A-3197-09D37E1ED15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88261" y="1837413"/>
              <a:ext cx="4666647" cy="4746276"/>
            </a:xfrm>
            <a:custGeom>
              <a:avLst/>
              <a:gdLst>
                <a:gd name="connsiteX0" fmla="*/ 2333324 w 4666647"/>
                <a:gd name="connsiteY0" fmla="*/ 0 h 4746276"/>
                <a:gd name="connsiteX1" fmla="*/ 4666647 w 4666647"/>
                <a:gd name="connsiteY1" fmla="*/ 2333323 h 4746276"/>
                <a:gd name="connsiteX2" fmla="*/ 4666647 w 4666647"/>
                <a:gd name="connsiteY2" fmla="*/ 4746276 h 4746276"/>
                <a:gd name="connsiteX3" fmla="*/ 0 w 4666647"/>
                <a:gd name="connsiteY3" fmla="*/ 4746276 h 4746276"/>
                <a:gd name="connsiteX4" fmla="*/ 0 w 4666647"/>
                <a:gd name="connsiteY4" fmla="*/ 2333323 h 4746276"/>
                <a:gd name="connsiteX5" fmla="*/ 2333324 w 4666647"/>
                <a:gd name="connsiteY5" fmla="*/ 0 h 47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6647" h="4746276">
                  <a:moveTo>
                    <a:pt x="2333324" y="0"/>
                  </a:moveTo>
                  <a:cubicBezTo>
                    <a:pt x="3621983" y="0"/>
                    <a:pt x="4666647" y="1044664"/>
                    <a:pt x="4666647" y="2333323"/>
                  </a:cubicBezTo>
                  <a:lnTo>
                    <a:pt x="4666647" y="4746276"/>
                  </a:lnTo>
                  <a:lnTo>
                    <a:pt x="0" y="4746276"/>
                  </a:lnTo>
                  <a:lnTo>
                    <a:pt x="0" y="2333323"/>
                  </a:lnTo>
                  <a:cubicBezTo>
                    <a:pt x="0" y="1044664"/>
                    <a:pt x="1044665" y="0"/>
                    <a:pt x="2333324" y="0"/>
                  </a:cubicBezTo>
                  <a:close/>
                </a:path>
              </a:pathLst>
            </a:custGeom>
            <a:effectLst>
              <a:innerShdw blurRad="76200" dist="139700" dir="18900000">
                <a:prstClr val="black">
                  <a:alpha val="40000"/>
                </a:prstClr>
              </a:innerShdw>
            </a:effectLst>
          </p:spPr>
        </p:pic>
        <p:sp>
          <p:nvSpPr>
            <p:cNvPr id="28" name="Round Same Side Corner Rectangle 27">
              <a:extLst>
                <a:ext uri="{FF2B5EF4-FFF2-40B4-BE49-F238E27FC236}">
                  <a16:creationId xmlns:a16="http://schemas.microsoft.com/office/drawing/2014/main" id="{0596A710-1E07-BF3C-780F-A8D305C9AF11}"/>
                </a:ext>
              </a:extLst>
            </p:cNvPr>
            <p:cNvSpPr/>
            <p:nvPr/>
          </p:nvSpPr>
          <p:spPr bwMode="auto">
            <a:xfrm>
              <a:off x="588268" y="1827095"/>
              <a:ext cx="4666645" cy="4916605"/>
            </a:xfrm>
            <a:prstGeom prst="round2SameRect">
              <a:avLst>
                <a:gd name="adj1" fmla="val 50000"/>
                <a:gd name="adj2" fmla="val 0"/>
              </a:avLst>
            </a:prstGeom>
            <a:noFill/>
            <a:ln w="88900">
              <a:gradFill>
                <a:gsLst>
                  <a:gs pos="0">
                    <a:schemeClr val="accent4">
                      <a:lumMod val="60000"/>
                      <a:lumOff val="40000"/>
                    </a:schemeClr>
                  </a:gs>
                  <a:gs pos="100000">
                    <a:schemeClr val="bg2"/>
                  </a:gs>
                </a:gsLst>
                <a:lin ang="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grpSp>
      <p:sp>
        <p:nvSpPr>
          <p:cNvPr id="31" name="Freeform 30">
            <a:extLst>
              <a:ext uri="{FF2B5EF4-FFF2-40B4-BE49-F238E27FC236}">
                <a16:creationId xmlns:a16="http://schemas.microsoft.com/office/drawing/2014/main" id="{95062F37-8D3D-1CE9-4BE4-714FECAC6471}"/>
              </a:ext>
            </a:extLst>
          </p:cNvPr>
          <p:cNvSpPr/>
          <p:nvPr/>
        </p:nvSpPr>
        <p:spPr bwMode="auto">
          <a:xfrm rot="10800000">
            <a:off x="6752492" y="0"/>
            <a:ext cx="4633627" cy="1634300"/>
          </a:xfrm>
          <a:custGeom>
            <a:avLst/>
            <a:gdLst>
              <a:gd name="connsiteX0" fmla="*/ 4431770 w 4431770"/>
              <a:gd name="connsiteY0" fmla="*/ 1563104 h 1563104"/>
              <a:gd name="connsiteX1" fmla="*/ 0 w 4431770"/>
              <a:gd name="connsiteY1" fmla="*/ 1563104 h 1563104"/>
              <a:gd name="connsiteX2" fmla="*/ 45578 w 4431770"/>
              <a:gd name="connsiteY2" fmla="*/ 1438576 h 1563104"/>
              <a:gd name="connsiteX3" fmla="*/ 2215885 w 4431770"/>
              <a:gd name="connsiteY3" fmla="*/ 0 h 1563104"/>
              <a:gd name="connsiteX4" fmla="*/ 4386192 w 4431770"/>
              <a:gd name="connsiteY4" fmla="*/ 1438576 h 156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770" h="1563104">
                <a:moveTo>
                  <a:pt x="4431770" y="1563104"/>
                </a:moveTo>
                <a:lnTo>
                  <a:pt x="0" y="1563104"/>
                </a:lnTo>
                <a:lnTo>
                  <a:pt x="45578" y="1438576"/>
                </a:lnTo>
                <a:cubicBezTo>
                  <a:pt x="403148" y="593185"/>
                  <a:pt x="1240244" y="0"/>
                  <a:pt x="2215885" y="0"/>
                </a:cubicBezTo>
                <a:cubicBezTo>
                  <a:pt x="3191526" y="0"/>
                  <a:pt x="4028622" y="593185"/>
                  <a:pt x="4386192" y="1438576"/>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pic>
        <p:nvPicPr>
          <p:cNvPr id="2" name="Picture 1" descr="">
            <a:extLst>
              <a:ext uri="{FF2B5EF4-FFF2-40B4-BE49-F238E27FC236}">
                <a16:creationId xmlns:a16="http://schemas.microsoft.com/office/drawing/2014/main" id="{D3E82E7B-A189-21D2-5D57-2919DA3D31F6}"/>
              </a:ext>
            </a:extLst>
          </p:cNvPr>
          <p:cNvPicPr>
            <a:picLocks noChangeAspect="1"/>
          </p:cNvPicPr>
          <p:nvPr/>
        </p:nvPicPr>
        <p:blipFill>
          <a:blip r:embed="opentbs1"/>
          <a:stretch>
            <a:fillRect/>
          </a:stretch>
        </p:blipFill>
        <p:spPr>
          <a:xfrm>
            <a:off x="988443" y="104235"/>
            <a:ext cx="1042359" cy="277260"/>
          </a:xfrm>
          <a:prstGeom prst="rect">
            <a:avLst/>
          </a:prstGeom>
        </p:spPr>
      </p:pic>
    </p:spTree>
    <p:extLst>
      <p:ext uri="{BB962C8B-B14F-4D97-AF65-F5344CB8AC3E}">
        <p14:creationId xmlns:p14="http://schemas.microsoft.com/office/powerpoint/2010/main" val="31371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E283AD-FABE-C5A5-DE8E-0C7FC8EFCAE2}"/>
              </a:ext>
            </a:extLst>
          </p:cNvPr>
          <p:cNvSpPr/>
          <p:nvPr/>
        </p:nvSpPr>
        <p:spPr bwMode="auto">
          <a:xfrm>
            <a:off x="9720263" y="-1"/>
            <a:ext cx="2471736" cy="640079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3" name="Rectangle 2">
            <a:extLst>
              <a:ext uri="{FF2B5EF4-FFF2-40B4-BE49-F238E27FC236}">
                <a16:creationId xmlns:a16="http://schemas.microsoft.com/office/drawing/2014/main" id="{B6F1CDB8-ACA3-57E7-DB7F-B4AB4E67DA06}"/>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chemeClr val="accent4"/>
              </a:solidFill>
              <a:ea typeface="Segoe UI" pitchFamily="34" charset="0"/>
              <a:cs typeface="Segoe UI" pitchFamily="34" charset="0"/>
            </a:endParaRPr>
          </a:p>
        </p:txBody>
      </p:sp>
      <p:sp>
        <p:nvSpPr>
          <p:cNvPr id="21" name="Round Same Side Corner Rectangle 20">
            <a:extLst>
              <a:ext uri="{FF2B5EF4-FFF2-40B4-BE49-F238E27FC236}">
                <a16:creationId xmlns:a16="http://schemas.microsoft.com/office/drawing/2014/main" id="{52A4925F-B79B-FB70-EC72-7C2EC550875A}"/>
              </a:ext>
            </a:extLst>
          </p:cNvPr>
          <p:cNvSpPr/>
          <p:nvPr/>
        </p:nvSpPr>
        <p:spPr bwMode="auto">
          <a:xfrm rot="10800000">
            <a:off x="8126414" y="1457333"/>
            <a:ext cx="3480368" cy="3450842"/>
          </a:xfrm>
          <a:prstGeom prst="round2SameRect">
            <a:avLst>
              <a:gd name="adj1" fmla="val 7487"/>
              <a:gd name="adj2" fmla="val 0"/>
            </a:avLst>
          </a:prstGeom>
          <a:solidFill>
            <a:schemeClr val="tx2"/>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 name="Title 4">
            <a:extLst>
              <a:ext uri="{FF2B5EF4-FFF2-40B4-BE49-F238E27FC236}">
                <a16:creationId xmlns:a16="http://schemas.microsoft.com/office/drawing/2014/main" id="{197D3A3A-7986-E92A-0C68-C45A53C0AD94}"/>
              </a:ext>
            </a:extLst>
          </p:cNvPr>
          <p:cNvSpPr>
            <a:spLocks noGrp="1"/>
          </p:cNvSpPr>
          <p:nvPr>
            <p:ph type="title"/>
          </p:nvPr>
        </p:nvSpPr>
        <p:spPr/>
        <p:txBody>
          <a:bodyPr/>
          <a:lstStyle/>
          <a:p>
            <a:r>
              <a:rPr>
                <a:cs typeface="Segoe UI"/>
              </a:rPr>
              <a:t>Traditional security strategies must evolve</a:t>
            </a:r>
          </a:p>
        </p:txBody>
      </p:sp>
      <p:sp>
        <p:nvSpPr>
          <p:cNvPr id="14" name="TextBox 13">
            <a:extLst>
              <a:ext uri="{FF2B5EF4-FFF2-40B4-BE49-F238E27FC236}">
                <a16:creationId xmlns:a16="http://schemas.microsoft.com/office/drawing/2014/main" id="{E4E8CC79-DFB9-6D7A-82C2-5CCA34B65A8B}"/>
              </a:ext>
            </a:extLst>
          </p:cNvPr>
          <p:cNvSpPr txBox="1"/>
          <p:nvPr/>
        </p:nvSpPr>
        <p:spPr>
          <a:xfrm>
            <a:off x="585457" y="1447304"/>
            <a:ext cx="3480131" cy="4339650"/>
          </a:xfrm>
          <a:prstGeom prst="rect">
            <a:avLst/>
          </a:prstGeom>
          <a:noFill/>
        </p:spPr>
        <p:txBody>
          <a:bodyPr wrap="square" lIns="0" tIns="0" rIns="0" bIns="0" rtlCol="0" anchor="t">
            <a:spAutoFit/>
          </a:bodyPr>
          <a:lstStyle/>
          <a:p>
            <a:pPr algn="l">
              <a:spcAft>
                <a:spcPts val="1200"/>
              </a:spcAft>
            </a:pPr>
            <a:r>
              <a:rPr sz="1200"/>
              <a:t>Given the rise in cyberattacks and how integrated cybersecurity is with business continuity, security operations efficiency is more important than ever. Unfortunately, traditional security information and event management systems (SIEMs) aren't living up to the task.​</a:t>
            </a:r>
          </a:p>
          <a:p>
            <a:pPr>
              <a:spcAft>
                <a:spcPts val="1200"/>
              </a:spcAft>
            </a:pPr>
            <a:r>
              <a:rPr sz="1200">
                <a:ea typeface="+mn-lt"/>
                <a:cs typeface="+mn-lt"/>
              </a:rPr>
              <a:t>Traditional SIEMs require a lot of infrastructure management and deliver less flexibly to scale. As digital environments continue to grow, this creates a trade-off between visibility and cost.</a:t>
            </a:r>
            <a:r>
              <a:rPr sz="1200"/>
              <a:t> </a:t>
            </a:r>
          </a:p>
          <a:p>
            <a:pPr>
              <a:spcAft>
                <a:spcPts val="1200"/>
              </a:spcAft>
            </a:pPr>
            <a:r>
              <a:rPr sz="1200"/>
              <a:t>They also create extra work, which far too often falls on external data scientists who are usually overburdened with security tasks, while analysts are overwhelmed with false positives and have limited access to alert correlation and fusion across sources.​</a:t>
            </a:r>
            <a:endParaRPr sz="1200">
              <a:cs typeface="Segoe UI"/>
            </a:endParaRPr>
          </a:p>
          <a:p>
            <a:r>
              <a:rPr sz="1200">
                <a:cs typeface="Segoe UI"/>
              </a:rPr>
              <a:t>These systems can also leave gaps in information due to a less comprehensive set of capabilities. And if they require manual setup and integration, they can be expensive to maintain and even more expensive to expand. Even the cost of storage can</a:t>
            </a:r>
          </a:p>
        </p:txBody>
      </p:sp>
      <p:sp>
        <p:nvSpPr>
          <p:cNvPr id="15" name="TextBox 14">
            <a:extLst>
              <a:ext uri="{FF2B5EF4-FFF2-40B4-BE49-F238E27FC236}">
                <a16:creationId xmlns:a16="http://schemas.microsoft.com/office/drawing/2014/main" id="{2418535D-1BB0-7075-D2AC-AAE07989AC39}"/>
              </a:ext>
            </a:extLst>
          </p:cNvPr>
          <p:cNvSpPr txBox="1"/>
          <p:nvPr/>
        </p:nvSpPr>
        <p:spPr>
          <a:xfrm>
            <a:off x="4357359" y="1436688"/>
            <a:ext cx="3480130" cy="3139321"/>
          </a:xfrm>
          <a:prstGeom prst="rect">
            <a:avLst/>
          </a:prstGeom>
          <a:noFill/>
        </p:spPr>
        <p:txBody>
          <a:bodyPr wrap="square" lIns="0" tIns="0" rIns="0" bIns="0" rtlCol="0" anchor="t">
            <a:spAutoFit/>
          </a:bodyPr>
          <a:lstStyle/>
          <a:p>
            <a:pPr>
              <a:spcAft>
                <a:spcPts val="1200"/>
              </a:spcAft>
            </a:pPr>
            <a:r>
              <a:rPr sz="1200">
                <a:cs typeface="Segoe UI"/>
              </a:rPr>
              <a:t>be expensive when organizations are forced to choose between cost control or visibility and decreased risk.</a:t>
            </a:r>
          </a:p>
          <a:p>
            <a:pPr>
              <a:spcAft>
                <a:spcPts val="1200"/>
              </a:spcAft>
            </a:pPr>
            <a:r>
              <a:rPr sz="1200"/>
              <a:t>More than ever, your security operations center (SOC) needs a SIEM with built-in intelligence to help you reduce noise, focus on what matters, </a:t>
            </a:r>
            <a:br>
              <a:rPr sz="1200"/>
            </a:br>
            <a:r>
              <a:rPr sz="1200"/>
              <a:t>and drive efficiency while staying ahead of </a:t>
            </a:r>
            <a:br>
              <a:rPr sz="1200"/>
            </a:br>
            <a:r>
              <a:rPr sz="1200"/>
              <a:t>evolving threats. </a:t>
            </a:r>
          </a:p>
          <a:p>
            <a:pPr algn="l">
              <a:spcAft>
                <a:spcPts val="1200"/>
              </a:spcAft>
            </a:pPr>
            <a:r>
              <a:rPr sz="1600">
                <a:solidFill>
                  <a:schemeClr val="accent1"/>
                </a:solidFill>
                <a:latin typeface="+mj-lt"/>
              </a:rPr>
              <a:t>Isn't there a better way?</a:t>
            </a:r>
            <a:endParaRPr sz="1600">
              <a:solidFill>
                <a:schemeClr val="accent1"/>
              </a:solidFill>
              <a:latin typeface="+mj-lt"/>
              <a:cs typeface="Segoe Sans Text Semibold"/>
            </a:endParaRPr>
          </a:p>
          <a:p>
            <a:r>
              <a:rPr sz="1200">
                <a:latin typeface="Segoe Sans Text"/>
                <a:cs typeface="Segoe Sans Text"/>
              </a:rPr>
              <a:t>Contoso Corporation</a:t>
            </a:r>
            <a:r>
              <a:rPr sz="900">
                <a:solidFill>
                  <a:srgbClr val="CE9178"/>
                </a:solidFill>
                <a:latin typeface="Menlo"/>
              </a:rPr>
              <a:t> </a:t>
            </a:r>
            <a:r>
              <a:rPr sz="1200"/>
              <a:t>certainly thinks so. We have extensive experience in complex SIEM migration projects, and we are perfectly equipped to help you modernize your SOC.</a:t>
            </a:r>
            <a:endParaRPr sz="1400">
              <a:solidFill>
                <a:schemeClr val="accent1"/>
              </a:solidFill>
              <a:cs typeface="Segoe Sans Text"/>
            </a:endParaRPr>
          </a:p>
          <a:p>
            <a:pPr algn="l">
              <a:spcAft>
                <a:spcPts val="1200"/>
              </a:spcAft>
            </a:pPr>
            <a:endParaRPr sz="1400">
              <a:solidFill>
                <a:schemeClr val="accent1"/>
              </a:solidFill>
              <a:cs typeface="Segoe UI Semibold"/>
            </a:endParaRPr>
          </a:p>
        </p:txBody>
      </p:sp>
      <p:sp>
        <p:nvSpPr>
          <p:cNvPr id="17" name="TextBox 16">
            <a:extLst>
              <a:ext uri="{FF2B5EF4-FFF2-40B4-BE49-F238E27FC236}">
                <a16:creationId xmlns:a16="http://schemas.microsoft.com/office/drawing/2014/main" id="{B5707526-E187-B15B-D575-B2C84DDBA510}"/>
              </a:ext>
            </a:extLst>
          </p:cNvPr>
          <p:cNvSpPr txBox="1"/>
          <p:nvPr/>
        </p:nvSpPr>
        <p:spPr>
          <a:xfrm>
            <a:off x="8678176" y="1914537"/>
            <a:ext cx="2471407" cy="492443"/>
          </a:xfrm>
          <a:prstGeom prst="rect">
            <a:avLst/>
          </a:prstGeom>
          <a:noFill/>
        </p:spPr>
        <p:txBody>
          <a:bodyPr wrap="square" lIns="0" tIns="0" rIns="0" bIns="0" rtlCol="0" anchor="t">
            <a:spAutoFit/>
          </a:bodyPr>
          <a:lstStyle/>
          <a:p>
            <a:r>
              <a:rPr sz="1600">
                <a:solidFill>
                  <a:schemeClr val="accent2"/>
                </a:solidFill>
                <a:latin typeface="+mj-lt"/>
              </a:rPr>
              <a:t>You need a </a:t>
            </a:r>
            <a:br>
              <a:rPr sz="1600">
                <a:solidFill>
                  <a:schemeClr val="accent2"/>
                </a:solidFill>
                <a:latin typeface="+mj-lt"/>
              </a:rPr>
            </a:br>
            <a:r>
              <a:rPr sz="1600">
                <a:solidFill>
                  <a:schemeClr val="accent2"/>
                </a:solidFill>
                <a:latin typeface="+mj-lt"/>
              </a:rPr>
              <a:t>stronger defense</a:t>
            </a:r>
            <a:endParaRPr sz="1800">
              <a:solidFill>
                <a:schemeClr val="accent2"/>
              </a:solidFill>
              <a:latin typeface="+mj-lt"/>
            </a:endParaRPr>
          </a:p>
        </p:txBody>
      </p:sp>
      <p:sp>
        <p:nvSpPr>
          <p:cNvPr id="19" name="TextBox 18">
            <a:extLst>
              <a:ext uri="{FF2B5EF4-FFF2-40B4-BE49-F238E27FC236}">
                <a16:creationId xmlns:a16="http://schemas.microsoft.com/office/drawing/2014/main" id="{A76AF714-0957-9CDA-0D60-422CA5E939B2}"/>
              </a:ext>
            </a:extLst>
          </p:cNvPr>
          <p:cNvSpPr txBox="1"/>
          <p:nvPr/>
        </p:nvSpPr>
        <p:spPr>
          <a:xfrm>
            <a:off x="8678176" y="2635139"/>
            <a:ext cx="2468362" cy="1815882"/>
          </a:xfrm>
          <a:prstGeom prst="rect">
            <a:avLst/>
          </a:prstGeom>
          <a:noFill/>
        </p:spPr>
        <p:txBody>
          <a:bodyPr wrap="square" lIns="0" tIns="0" rIns="0" bIns="0" rtlCol="0">
            <a:spAutoFit/>
          </a:bodyPr>
          <a:lstStyle/>
          <a:p>
            <a:pPr algn="l">
              <a:spcAft>
                <a:spcPts val="1200"/>
              </a:spcAft>
            </a:pPr>
            <a:r>
              <a:rPr sz="1200">
                <a:solidFill>
                  <a:schemeClr val="bg1"/>
                </a:solidFill>
              </a:rPr>
              <a:t>Microsoft Sentinel is a modern approach to a growing problem. It uses the power of the cloud and AI to help you detect cyber threats </a:t>
            </a:r>
            <a:r>
              <a:rPr sz="1200" i="1">
                <a:solidFill>
                  <a:schemeClr val="bg1"/>
                </a:solidFill>
              </a:rPr>
              <a:t>before</a:t>
            </a:r>
            <a:r>
              <a:rPr sz="1200">
                <a:solidFill>
                  <a:schemeClr val="bg1"/>
                </a:solidFill>
              </a:rPr>
              <a:t> they impact your business.</a:t>
            </a:r>
          </a:p>
          <a:p>
            <a:pPr algn="l">
              <a:spcAft>
                <a:spcPts val="1200"/>
              </a:spcAft>
            </a:pPr>
            <a:r>
              <a:rPr sz="1200">
                <a:solidFill>
                  <a:schemeClr val="bg1"/>
                </a:solidFill>
              </a:rPr>
              <a:t>As a Microsoft partner, we can help you start using Microsoft Sentinel quickly and easily, so you modernize your security operations.</a:t>
            </a:r>
          </a:p>
        </p:txBody>
      </p:sp>
      <p:sp>
        <p:nvSpPr>
          <p:cNvPr id="20" name="Rectangle 19">
            <a:extLst>
              <a:ext uri="{FF2B5EF4-FFF2-40B4-BE49-F238E27FC236}">
                <a16:creationId xmlns:a16="http://schemas.microsoft.com/office/drawing/2014/main" id="{955AB18C-2E54-DBE2-13A0-FE23FBF69EFF}"/>
              </a:ext>
            </a:extLst>
          </p:cNvPr>
          <p:cNvSpPr/>
          <p:nvPr/>
        </p:nvSpPr>
        <p:spPr bwMode="auto">
          <a:xfrm>
            <a:off x="0" y="0"/>
            <a:ext cx="91440" cy="64007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53688D14-4ACE-CD4A-9410-4E16F6F38DB4}"/>
              </a:ext>
            </a:extLst>
          </p:cNvPr>
          <p:cNvSpPr/>
          <p:nvPr/>
        </p:nvSpPr>
        <p:spPr bwMode="auto">
          <a:xfrm>
            <a:off x="8126413" y="1457334"/>
            <a:ext cx="3486987" cy="9973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418B5A8F-2C36-468A-70D0-B93381E6F568}"/>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sz="1000">
                <a:solidFill>
                  <a:schemeClr val="tx1"/>
                </a:solidFill>
                <a:ea typeface="Segoe UI" pitchFamily="34" charset="0"/>
                <a:cs typeface="Segoe UI" pitchFamily="34" charset="0"/>
              </a:rPr>
              <a:t>1</a:t>
            </a:fld>
            <a:endParaRPr sz="1000">
              <a:solidFill>
                <a:schemeClr val="tx1"/>
              </a:solidFill>
              <a:ea typeface="Segoe UI" pitchFamily="34" charset="0"/>
              <a:cs typeface="Segoe UI" pitchFamily="34" charset="0"/>
            </a:endParaRPr>
          </a:p>
        </p:txBody>
      </p:sp>
      <p:grpSp>
        <p:nvGrpSpPr>
          <p:cNvPr id="4" name="Group 3">
            <a:extLst>
              <a:ext uri="{FF2B5EF4-FFF2-40B4-BE49-F238E27FC236}">
                <a16:creationId xmlns:a16="http://schemas.microsoft.com/office/drawing/2014/main" id="{B8589EA4-0D98-13F6-BBB5-41A084F24C40}"/>
              </a:ext>
            </a:extLst>
          </p:cNvPr>
          <p:cNvGrpSpPr/>
          <p:nvPr/>
        </p:nvGrpSpPr>
        <p:grpSpPr>
          <a:xfrm>
            <a:off x="0" y="6400800"/>
            <a:ext cx="457200" cy="457200"/>
            <a:chOff x="0" y="6400800"/>
            <a:chExt cx="457200" cy="457200"/>
          </a:xfrm>
        </p:grpSpPr>
        <p:sp>
          <p:nvSpPr>
            <p:cNvPr id="16" name="Rectangle 15">
              <a:hlinkClick r:id="" action="ppaction://hlinkshowjump?jump=firstslide"/>
              <a:extLst>
                <a:ext uri="{FF2B5EF4-FFF2-40B4-BE49-F238E27FC236}">
                  <a16:creationId xmlns:a16="http://schemas.microsoft.com/office/drawing/2014/main" id="{E49810E9-82A0-9A00-9C1B-4CBEA38612C5}"/>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18" name="Graphic 7">
              <a:hlinkClick r:id="" action="ppaction://hlinkshowjump?jump=firstslide"/>
              <a:extLst>
                <a:ext uri="{FF2B5EF4-FFF2-40B4-BE49-F238E27FC236}">
                  <a16:creationId xmlns:a16="http://schemas.microsoft.com/office/drawing/2014/main" id="{31D3D4D7-4F9D-4698-2939-7F44EE6D0E75}"/>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p:txBody>
        </p:sp>
      </p:grpSp>
      <p:sp>
        <p:nvSpPr>
          <p:cNvPr id="23" name="TextBox 22">
            <a:hlinkClick r:id="" action="ppaction://hlinkshowjump?jump=previousslide"/>
            <a:extLst>
              <a:ext uri="{FF2B5EF4-FFF2-40B4-BE49-F238E27FC236}">
                <a16:creationId xmlns:a16="http://schemas.microsoft.com/office/drawing/2014/main" id="{AF688615-FECC-3E5D-066F-DAC515929B2A}"/>
              </a:ext>
            </a:extLst>
          </p:cNvPr>
          <p:cNvSpPr txBox="1"/>
          <p:nvPr/>
        </p:nvSpPr>
        <p:spPr>
          <a:xfrm>
            <a:off x="685800" y="6552456"/>
            <a:ext cx="262892" cy="153888"/>
          </a:xfrm>
          <a:prstGeom prst="rect">
            <a:avLst/>
          </a:prstGeom>
          <a:noFill/>
        </p:spPr>
        <p:txBody>
          <a:bodyPr wrap="none" lIns="0" tIns="0" rIns="0" bIns="0" rtlCol="0">
            <a:spAutoFit/>
          </a:bodyPr>
          <a:lstStyle/>
          <a:p>
            <a:pPr algn="l"/>
            <a:r>
              <a:rPr sz="1000"/>
              <a:t>Back</a:t>
            </a:r>
          </a:p>
        </p:txBody>
      </p:sp>
      <p:sp>
        <p:nvSpPr>
          <p:cNvPr id="24" name="TextBox 23">
            <a:hlinkClick r:id="" action="ppaction://hlinkshowjump?jump=nextslide"/>
            <a:extLst>
              <a:ext uri="{FF2B5EF4-FFF2-40B4-BE49-F238E27FC236}">
                <a16:creationId xmlns:a16="http://schemas.microsoft.com/office/drawing/2014/main" id="{DDA84A9E-EA55-74DF-2BB5-EEB0BF99EC86}"/>
              </a:ext>
            </a:extLst>
          </p:cNvPr>
          <p:cNvSpPr txBox="1"/>
          <p:nvPr/>
        </p:nvSpPr>
        <p:spPr>
          <a:xfrm>
            <a:off x="1177292" y="6552456"/>
            <a:ext cx="266098" cy="153888"/>
          </a:xfrm>
          <a:prstGeom prst="rect">
            <a:avLst/>
          </a:prstGeom>
          <a:noFill/>
        </p:spPr>
        <p:txBody>
          <a:bodyPr wrap="none" lIns="0" tIns="0" rIns="0" bIns="0" rtlCol="0">
            <a:spAutoFit/>
          </a:bodyPr>
          <a:lstStyle/>
          <a:p>
            <a:pPr algn="l"/>
            <a:r>
              <a:rPr sz="1000"/>
              <a:t>Next</a:t>
            </a:r>
          </a:p>
        </p:txBody>
      </p:sp>
      <p:cxnSp>
        <p:nvCxnSpPr>
          <p:cNvPr id="25" name="Straight Connector 24">
            <a:extLst>
              <a:ext uri="{FF2B5EF4-FFF2-40B4-BE49-F238E27FC236}">
                <a16:creationId xmlns:a16="http://schemas.microsoft.com/office/drawing/2014/main" id="{9C006CB6-81C3-C513-89B6-F14D984D14A0}"/>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9823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4E2CF-7954-A718-83D5-B2116B289720}"/>
              </a:ext>
            </a:extLst>
          </p:cNvPr>
          <p:cNvSpPr/>
          <p:nvPr/>
        </p:nvSpPr>
        <p:spPr bwMode="auto">
          <a:xfrm>
            <a:off x="0" y="3939989"/>
            <a:ext cx="12191999" cy="291801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CEC13285-0DAC-BD66-B83D-E0B774CD3A7A}"/>
              </a:ext>
            </a:extLst>
          </p:cNvPr>
          <p:cNvSpPr>
            <a:spLocks noGrp="1"/>
          </p:cNvSpPr>
          <p:nvPr>
            <p:ph type="title"/>
          </p:nvPr>
        </p:nvSpPr>
        <p:spPr>
          <a:xfrm>
            <a:off x="588962" y="457200"/>
            <a:ext cx="11031537" cy="554038"/>
          </a:xfrm>
        </p:spPr>
        <p:txBody>
          <a:bodyPr/>
          <a:lstStyle/>
          <a:p>
            <a:r>
              <a:rPr lang="en-US" dirty="0"/>
              <a:t>Modern threats require a modern SIEM</a:t>
            </a:r>
          </a:p>
        </p:txBody>
      </p:sp>
      <p:sp>
        <p:nvSpPr>
          <p:cNvPr id="3" name="TextBox 2">
            <a:extLst>
              <a:ext uri="{FF2B5EF4-FFF2-40B4-BE49-F238E27FC236}">
                <a16:creationId xmlns:a16="http://schemas.microsoft.com/office/drawing/2014/main" id="{6976BF90-61C5-7713-BE59-C0A5C92F2C32}"/>
              </a:ext>
            </a:extLst>
          </p:cNvPr>
          <p:cNvSpPr txBox="1"/>
          <p:nvPr/>
        </p:nvSpPr>
        <p:spPr>
          <a:xfrm>
            <a:off x="585216" y="1458332"/>
            <a:ext cx="5162441" cy="1631216"/>
          </a:xfrm>
          <a:prstGeom prst="rect">
            <a:avLst/>
          </a:prstGeom>
          <a:noFill/>
        </p:spPr>
        <p:txBody>
          <a:bodyPr wrap="square" lIns="0" tIns="0" rIns="0" bIns="0" rtlCol="0" anchor="t">
            <a:spAutoFit/>
          </a:bodyPr>
          <a:lstStyle/>
          <a:p>
            <a:pPr>
              <a:spcAft>
                <a:spcPts val="1200"/>
              </a:spcAft>
            </a:pPr>
            <a:r>
              <a:rPr lang="en-US" sz="1200" dirty="0"/>
              <a:t>We have proven experience managing organizations’ diverse security needs, and as part of that, we recommend Microsoft Sentinel.</a:t>
            </a:r>
          </a:p>
          <a:p>
            <a:pPr>
              <a:spcAft>
                <a:spcPts val="1200"/>
              </a:spcAft>
            </a:pPr>
            <a:r>
              <a:rPr lang="en-US" sz="1200" dirty="0"/>
              <a:t>Microsoft Sentinel is an industry-leading, cloud-native SIEM that allows our customers to stay protected and scale their security operations. You’ll get a single solution to collect data, detect issues, investigate attacks, and respond to threats. Microsoft Sentinel eliminates infrastructure setup and manual management complexity, while enabling your SOC to work as productively as possible with a unified set of tools. </a:t>
            </a:r>
            <a:endParaRPr lang="en-US" sz="1200" dirty="0">
              <a:cs typeface="Segoe UI"/>
            </a:endParaRPr>
          </a:p>
        </p:txBody>
      </p:sp>
      <p:sp>
        <p:nvSpPr>
          <p:cNvPr id="12" name="Rectangle 11">
            <a:extLst>
              <a:ext uri="{FF2B5EF4-FFF2-40B4-BE49-F238E27FC236}">
                <a16:creationId xmlns:a16="http://schemas.microsoft.com/office/drawing/2014/main" id="{30A73A6E-3E69-FF34-5642-14BC855698D0}"/>
              </a:ext>
            </a:extLst>
          </p:cNvPr>
          <p:cNvSpPr/>
          <p:nvPr/>
        </p:nvSpPr>
        <p:spPr bwMode="auto">
          <a:xfrm>
            <a:off x="0" y="0"/>
            <a:ext cx="91440" cy="64007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7" name="TextBox 26">
            <a:extLst>
              <a:ext uri="{FF2B5EF4-FFF2-40B4-BE49-F238E27FC236}">
                <a16:creationId xmlns:a16="http://schemas.microsoft.com/office/drawing/2014/main" id="{F1075FD4-F0FD-6BF5-4876-00021BCBFDE2}"/>
              </a:ext>
            </a:extLst>
          </p:cNvPr>
          <p:cNvSpPr txBox="1"/>
          <p:nvPr/>
        </p:nvSpPr>
        <p:spPr>
          <a:xfrm>
            <a:off x="585216" y="4363114"/>
            <a:ext cx="10475307" cy="369332"/>
          </a:xfrm>
          <a:prstGeom prst="rect">
            <a:avLst/>
          </a:prstGeom>
          <a:noFill/>
        </p:spPr>
        <p:txBody>
          <a:bodyPr wrap="square" lIns="0" tIns="45720" rIns="91440" bIns="45720" anchor="t">
            <a:spAutoFit/>
          </a:bodyPr>
          <a:lstStyle/>
          <a:p>
            <a:pPr>
              <a:spcAft>
                <a:spcPts val="1200"/>
              </a:spcAft>
            </a:pPr>
            <a:r>
              <a:rPr lang="en-US" sz="1800" dirty="0">
                <a:solidFill>
                  <a:schemeClr val="bg1">
                    <a:lumMod val="95000"/>
                  </a:schemeClr>
                </a:solidFill>
                <a:latin typeface="+mj-lt"/>
              </a:rPr>
              <a:t>A bird’s eye view across the entire organization and end-to-end security processes</a:t>
            </a:r>
          </a:p>
        </p:txBody>
      </p:sp>
      <p:sp>
        <p:nvSpPr>
          <p:cNvPr id="49" name="Text 9">
            <a:extLst>
              <a:ext uri="{FF2B5EF4-FFF2-40B4-BE49-F238E27FC236}">
                <a16:creationId xmlns:a16="http://schemas.microsoft.com/office/drawing/2014/main" id="{F164147D-4D24-6DE4-E967-AD4F99CCC406}"/>
              </a:ext>
            </a:extLst>
          </p:cNvPr>
          <p:cNvSpPr/>
          <p:nvPr/>
        </p:nvSpPr>
        <p:spPr>
          <a:xfrm>
            <a:off x="1516063" y="5062929"/>
            <a:ext cx="1606550" cy="1012322"/>
          </a:xfrm>
          <a:prstGeom prst="rect">
            <a:avLst/>
          </a:prstGeom>
          <a:noFill/>
          <a:ln/>
        </p:spPr>
        <p:txBody>
          <a:bodyPr wrap="square" lIns="0" tIns="0" rIns="0" bIns="0" rtlCol="0" anchor="t"/>
          <a:lstStyle/>
          <a:p>
            <a:pPr marL="228600" indent="-228600">
              <a:spcAft>
                <a:spcPts val="600"/>
              </a:spcAft>
              <a:buAutoNum type="arabicPeriod"/>
            </a:pPr>
            <a:r>
              <a:rPr lang="en-US" sz="1400" dirty="0">
                <a:solidFill>
                  <a:schemeClr val="bg1">
                    <a:lumMod val="95000"/>
                  </a:schemeClr>
                </a:solidFill>
                <a:latin typeface="+mj-lt"/>
                <a:ea typeface="Segoe UI Semibold" pitchFamily="34" charset="-122"/>
                <a:cs typeface="Segoe UI Semibold" pitchFamily="34" charset="-120"/>
              </a:rPr>
              <a:t>Collect</a:t>
            </a:r>
          </a:p>
          <a:p>
            <a:pPr>
              <a:spcAft>
                <a:spcPts val="600"/>
              </a:spcAft>
            </a:pPr>
            <a:r>
              <a:rPr lang="en-US" sz="1200" dirty="0">
                <a:solidFill>
                  <a:schemeClr val="bg1">
                    <a:lumMod val="95000"/>
                  </a:schemeClr>
                </a:solidFill>
              </a:rPr>
              <a:t>Gather data from all your sources with unlimited cloud speed and scale.</a:t>
            </a:r>
            <a:endParaRPr lang="en-US" sz="1200" dirty="0">
              <a:solidFill>
                <a:schemeClr val="bg1">
                  <a:lumMod val="95000"/>
                </a:schemeClr>
              </a:solidFill>
              <a:cs typeface="Segoe Sans Text"/>
            </a:endParaRPr>
          </a:p>
        </p:txBody>
      </p:sp>
      <p:sp>
        <p:nvSpPr>
          <p:cNvPr id="50" name="Text 10">
            <a:extLst>
              <a:ext uri="{FF2B5EF4-FFF2-40B4-BE49-F238E27FC236}">
                <a16:creationId xmlns:a16="http://schemas.microsoft.com/office/drawing/2014/main" id="{DB43909E-109E-575D-7728-F89AC8A19E76}"/>
              </a:ext>
            </a:extLst>
          </p:cNvPr>
          <p:cNvSpPr/>
          <p:nvPr/>
        </p:nvSpPr>
        <p:spPr>
          <a:xfrm>
            <a:off x="4356100" y="5062929"/>
            <a:ext cx="1592261" cy="785743"/>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2. Detect </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Prioritize issues </a:t>
            </a:r>
            <a:br>
              <a:rPr lang="en-US" sz="1200" dirty="0">
                <a:solidFill>
                  <a:schemeClr val="bg1">
                    <a:lumMod val="95000"/>
                  </a:schemeClr>
                </a:solidFill>
              </a:rPr>
            </a:br>
            <a:r>
              <a:rPr lang="en-US" sz="1200" dirty="0">
                <a:solidFill>
                  <a:schemeClr val="bg1">
                    <a:lumMod val="95000"/>
                  </a:schemeClr>
                </a:solidFill>
              </a:rPr>
              <a:t>with correlated alerts and reduction of </a:t>
            </a:r>
            <a:br>
              <a:rPr lang="en-US" sz="1200" dirty="0">
                <a:solidFill>
                  <a:schemeClr val="bg1">
                    <a:lumMod val="95000"/>
                  </a:schemeClr>
                </a:solidFill>
              </a:rPr>
            </a:br>
            <a:r>
              <a:rPr lang="en-US" sz="1200" dirty="0">
                <a:solidFill>
                  <a:schemeClr val="bg1">
                    <a:lumMod val="95000"/>
                  </a:schemeClr>
                </a:solidFill>
              </a:rPr>
              <a:t>false positives. </a:t>
            </a:r>
          </a:p>
        </p:txBody>
      </p:sp>
      <p:sp>
        <p:nvSpPr>
          <p:cNvPr id="51" name="Text 11">
            <a:extLst>
              <a:ext uri="{FF2B5EF4-FFF2-40B4-BE49-F238E27FC236}">
                <a16:creationId xmlns:a16="http://schemas.microsoft.com/office/drawing/2014/main" id="{BCB7335A-3775-C51D-3048-73108D9B74A8}"/>
              </a:ext>
            </a:extLst>
          </p:cNvPr>
          <p:cNvSpPr/>
          <p:nvPr/>
        </p:nvSpPr>
        <p:spPr>
          <a:xfrm>
            <a:off x="7185025" y="5062929"/>
            <a:ext cx="1592262" cy="1012322"/>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3. Investigate</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Expedite your </a:t>
            </a:r>
            <a:br>
              <a:rPr lang="en-US" sz="1200" dirty="0">
                <a:solidFill>
                  <a:schemeClr val="bg1">
                    <a:lumMod val="95000"/>
                  </a:schemeClr>
                </a:solidFill>
              </a:rPr>
            </a:br>
            <a:r>
              <a:rPr lang="en-US" sz="1200" dirty="0">
                <a:solidFill>
                  <a:schemeClr val="bg1">
                    <a:lumMod val="95000"/>
                  </a:schemeClr>
                </a:solidFill>
              </a:rPr>
              <a:t>response with </a:t>
            </a:r>
            <a:br>
              <a:rPr lang="en-US" sz="1200" dirty="0">
                <a:solidFill>
                  <a:schemeClr val="bg1">
                    <a:lumMod val="95000"/>
                  </a:schemeClr>
                </a:solidFill>
              </a:rPr>
            </a:br>
            <a:r>
              <a:rPr lang="en-US" sz="1200" dirty="0">
                <a:solidFill>
                  <a:schemeClr val="bg1">
                    <a:lumMod val="95000"/>
                  </a:schemeClr>
                </a:solidFill>
              </a:rPr>
              <a:t>targeted investigations. </a:t>
            </a:r>
          </a:p>
        </p:txBody>
      </p:sp>
      <p:sp>
        <p:nvSpPr>
          <p:cNvPr id="52" name="Text 12">
            <a:extLst>
              <a:ext uri="{FF2B5EF4-FFF2-40B4-BE49-F238E27FC236}">
                <a16:creationId xmlns:a16="http://schemas.microsoft.com/office/drawing/2014/main" id="{7C798C09-9106-CC5E-059F-9EFC9B2B74E1}"/>
              </a:ext>
            </a:extLst>
          </p:cNvPr>
          <p:cNvSpPr/>
          <p:nvPr/>
        </p:nvSpPr>
        <p:spPr>
          <a:xfrm>
            <a:off x="10013950" y="5062929"/>
            <a:ext cx="1606550" cy="1063692"/>
          </a:xfrm>
          <a:prstGeom prst="rect">
            <a:avLst/>
          </a:prstGeom>
          <a:noFill/>
          <a:ln/>
        </p:spPr>
        <p:txBody>
          <a:bodyPr wrap="square" lIns="0" tIns="0" rIns="0" bIns="0" rtlCol="0" anchor="t"/>
          <a:lstStyle/>
          <a:p>
            <a:pPr>
              <a:spcAft>
                <a:spcPts val="600"/>
              </a:spcAft>
            </a:pPr>
            <a:r>
              <a:rPr lang="en-US" sz="1400" dirty="0">
                <a:solidFill>
                  <a:schemeClr val="bg1">
                    <a:lumMod val="95000"/>
                  </a:schemeClr>
                </a:solidFill>
                <a:latin typeface="+mj-lt"/>
                <a:ea typeface="Segoe UI Semibold" pitchFamily="34" charset="-122"/>
                <a:cs typeface="Segoe UI Semibold" pitchFamily="34" charset="-120"/>
              </a:rPr>
              <a:t>4. Respond </a:t>
            </a:r>
            <a:endParaRPr lang="en-US" sz="1400" dirty="0">
              <a:solidFill>
                <a:schemeClr val="bg1">
                  <a:lumMod val="95000"/>
                </a:schemeClr>
              </a:solidFill>
              <a:latin typeface="+mj-lt"/>
            </a:endParaRPr>
          </a:p>
          <a:p>
            <a:pPr>
              <a:spcAft>
                <a:spcPts val="600"/>
              </a:spcAft>
            </a:pPr>
            <a:r>
              <a:rPr lang="en-US" sz="1200" dirty="0">
                <a:solidFill>
                  <a:schemeClr val="bg1">
                    <a:lumMod val="95000"/>
                  </a:schemeClr>
                </a:solidFill>
              </a:rPr>
              <a:t>Stay ahead of </a:t>
            </a:r>
            <a:br>
              <a:rPr lang="en-US" sz="1200" dirty="0">
                <a:solidFill>
                  <a:schemeClr val="bg1">
                    <a:lumMod val="95000"/>
                  </a:schemeClr>
                </a:solidFill>
              </a:rPr>
            </a:br>
            <a:r>
              <a:rPr lang="en-US" sz="1200" dirty="0">
                <a:solidFill>
                  <a:schemeClr val="bg1">
                    <a:lumMod val="95000"/>
                  </a:schemeClr>
                </a:solidFill>
              </a:rPr>
              <a:t>attackers with automated response. </a:t>
            </a:r>
          </a:p>
        </p:txBody>
      </p:sp>
      <p:sp>
        <p:nvSpPr>
          <p:cNvPr id="13" name="TextBox 12">
            <a:extLst>
              <a:ext uri="{FF2B5EF4-FFF2-40B4-BE49-F238E27FC236}">
                <a16:creationId xmlns:a16="http://schemas.microsoft.com/office/drawing/2014/main" id="{EF613695-2E6A-11E7-D5BA-D6798D63536D}"/>
              </a:ext>
            </a:extLst>
          </p:cNvPr>
          <p:cNvSpPr txBox="1"/>
          <p:nvPr/>
        </p:nvSpPr>
        <p:spPr>
          <a:xfrm>
            <a:off x="6242051" y="1440033"/>
            <a:ext cx="5378450" cy="2129552"/>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lang="en-US" sz="1600" dirty="0">
                <a:latin typeface="+mj-lt"/>
              </a:rPr>
              <a:t>Augment your SIEM with Security Copilot</a:t>
            </a:r>
            <a:endParaRPr lang="en-US" sz="1600" dirty="0">
              <a:latin typeface="+mj-lt"/>
              <a:cs typeface="Segoe UI"/>
            </a:endParaRPr>
          </a:p>
          <a:p>
            <a:pPr>
              <a:spcAft>
                <a:spcPts val="1200"/>
              </a:spcAft>
            </a:pPr>
            <a:r>
              <a:rPr lang="en-US" sz="1200" dirty="0">
                <a:solidFill>
                  <a:srgbClr val="131313"/>
                </a:solidFill>
                <a:ea typeface="Roboto"/>
                <a:cs typeface="Roboto"/>
              </a:rPr>
              <a:t>Security Copilot is your everyday AI assistant for security and IT operations—and it's built into Microsoft Sentinel.</a:t>
            </a:r>
            <a:endParaRPr lang="en-US" sz="1200" dirty="0">
              <a:cs typeface="Segoe UI"/>
            </a:endParaRPr>
          </a:p>
          <a:p>
            <a:pPr>
              <a:spcAft>
                <a:spcPts val="1200"/>
              </a:spcAft>
            </a:pPr>
            <a:r>
              <a:rPr lang="en-US" sz="1200" dirty="0"/>
              <a:t>With Security Copilot, you get easy ways to incorporate generative AI into all your security operations. That means you can streamline the process </a:t>
            </a:r>
            <a:r>
              <a:rPr lang="en-US" sz="1200" dirty="0">
                <a:ea typeface="Calibri"/>
                <a:cs typeface="Segoe UI"/>
              </a:rPr>
              <a:t>of gathering information and then </a:t>
            </a:r>
            <a:r>
              <a:rPr lang="en-US" sz="1200" dirty="0">
                <a:ea typeface="Calibri"/>
                <a:cs typeface="Calibri"/>
              </a:rPr>
              <a:t>identifying, finding, and resolving threats.</a:t>
            </a:r>
          </a:p>
        </p:txBody>
      </p:sp>
      <p:sp>
        <p:nvSpPr>
          <p:cNvPr id="15" name="Rectangle 14">
            <a:extLst>
              <a:ext uri="{FF2B5EF4-FFF2-40B4-BE49-F238E27FC236}">
                <a16:creationId xmlns:a16="http://schemas.microsoft.com/office/drawing/2014/main" id="{7B7D06A2-AB1C-7BD8-0EC4-25CA4D0E161F}"/>
              </a:ext>
            </a:extLst>
          </p:cNvPr>
          <p:cNvSpPr>
            <a:spLocks noChangeAspect="1"/>
          </p:cNvSpPr>
          <p:nvPr/>
        </p:nvSpPr>
        <p:spPr bwMode="auto">
          <a:xfrm>
            <a:off x="457199" y="6400800"/>
            <a:ext cx="114300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17" name="Group 16">
            <a:extLst>
              <a:ext uri="{FF2B5EF4-FFF2-40B4-BE49-F238E27FC236}">
                <a16:creationId xmlns:a16="http://schemas.microsoft.com/office/drawing/2014/main" id="{F4D01EC0-1031-9D07-C9E5-21F82D2D9F34}"/>
              </a:ext>
            </a:extLst>
          </p:cNvPr>
          <p:cNvGrpSpPr/>
          <p:nvPr/>
        </p:nvGrpSpPr>
        <p:grpSpPr>
          <a:xfrm>
            <a:off x="0" y="6400800"/>
            <a:ext cx="457200" cy="457200"/>
            <a:chOff x="0" y="6400800"/>
            <a:chExt cx="457200" cy="457200"/>
          </a:xfrm>
        </p:grpSpPr>
        <p:sp>
          <p:nvSpPr>
            <p:cNvPr id="18" name="Rectangle 17">
              <a:hlinkClick r:id="" action="ppaction://hlinkshowjump?jump=firstslide"/>
              <a:extLst>
                <a:ext uri="{FF2B5EF4-FFF2-40B4-BE49-F238E27FC236}">
                  <a16:creationId xmlns:a16="http://schemas.microsoft.com/office/drawing/2014/main" id="{BAE86D60-709F-EECC-3D12-3E144D365040}"/>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Graphic 7">
              <a:hlinkClick r:id="" action="ppaction://hlinkshowjump?jump=firstslide"/>
              <a:extLst>
                <a:ext uri="{FF2B5EF4-FFF2-40B4-BE49-F238E27FC236}">
                  <a16:creationId xmlns:a16="http://schemas.microsoft.com/office/drawing/2014/main" id="{4DCDEA3D-74B5-C1D4-94E2-7DEC7FAE78F4}"/>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0" name="TextBox 19">
            <a:hlinkClick r:id="" action="ppaction://hlinkshowjump?jump=previousslide"/>
            <a:extLst>
              <a:ext uri="{FF2B5EF4-FFF2-40B4-BE49-F238E27FC236}">
                <a16:creationId xmlns:a16="http://schemas.microsoft.com/office/drawing/2014/main" id="{BD5B0BA4-9326-A5EE-C519-4E77CD06ABC5}"/>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1" name="TextBox 20">
            <a:hlinkClick r:id="" action="ppaction://hlinkshowjump?jump=nextslide"/>
            <a:extLst>
              <a:ext uri="{FF2B5EF4-FFF2-40B4-BE49-F238E27FC236}">
                <a16:creationId xmlns:a16="http://schemas.microsoft.com/office/drawing/2014/main" id="{01B19EF9-B21C-7CAC-428E-BDB11ADDE0F0}"/>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2" name="Straight Connector 21">
            <a:extLst>
              <a:ext uri="{FF2B5EF4-FFF2-40B4-BE49-F238E27FC236}">
                <a16:creationId xmlns:a16="http://schemas.microsoft.com/office/drawing/2014/main" id="{B7D280C6-6586-A070-309C-63BFD3C143B2}"/>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2" name="Graphic 24">
            <a:extLst>
              <a:ext uri="{FF2B5EF4-FFF2-40B4-BE49-F238E27FC236}">
                <a16:creationId xmlns:a16="http://schemas.microsoft.com/office/drawing/2014/main" id="{061B3D59-B79A-4D91-FF0D-6FE7DDA3150F}"/>
              </a:ext>
            </a:extLst>
          </p:cNvPr>
          <p:cNvSpPr/>
          <p:nvPr/>
        </p:nvSpPr>
        <p:spPr>
          <a:xfrm>
            <a:off x="585268" y="5062929"/>
            <a:ext cx="573746" cy="545059"/>
          </a:xfrm>
          <a:custGeom>
            <a:avLst/>
            <a:gdLst>
              <a:gd name="connsiteX0" fmla="*/ 349659 w 699318"/>
              <a:gd name="connsiteY0" fmla="*/ 52449 h 664352"/>
              <a:gd name="connsiteX1" fmla="*/ 192488 w 699318"/>
              <a:gd name="connsiteY1" fmla="*/ 202282 h 664352"/>
              <a:gd name="connsiteX2" fmla="*/ 166293 w 699318"/>
              <a:gd name="connsiteY2" fmla="*/ 227278 h 664352"/>
              <a:gd name="connsiteX3" fmla="*/ 157347 w 699318"/>
              <a:gd name="connsiteY3" fmla="*/ 227278 h 664352"/>
              <a:gd name="connsiteX4" fmla="*/ 52449 w 699318"/>
              <a:gd name="connsiteY4" fmla="*/ 332176 h 664352"/>
              <a:gd name="connsiteX5" fmla="*/ 157347 w 699318"/>
              <a:gd name="connsiteY5" fmla="*/ 437074 h 664352"/>
              <a:gd name="connsiteX6" fmla="*/ 282399 w 699318"/>
              <a:gd name="connsiteY6" fmla="*/ 437074 h 664352"/>
              <a:gd name="connsiteX7" fmla="*/ 279727 w 699318"/>
              <a:gd name="connsiteY7" fmla="*/ 472040 h 664352"/>
              <a:gd name="connsiteX8" fmla="*/ 280388 w 699318"/>
              <a:gd name="connsiteY8" fmla="*/ 489523 h 664352"/>
              <a:gd name="connsiteX9" fmla="*/ 157347 w 699318"/>
              <a:gd name="connsiteY9" fmla="*/ 489523 h 664352"/>
              <a:gd name="connsiteX10" fmla="*/ 0 w 699318"/>
              <a:gd name="connsiteY10" fmla="*/ 332176 h 664352"/>
              <a:gd name="connsiteX11" fmla="*/ 142654 w 699318"/>
              <a:gd name="connsiteY11" fmla="*/ 175507 h 664352"/>
              <a:gd name="connsiteX12" fmla="*/ 349659 w 699318"/>
              <a:gd name="connsiteY12" fmla="*/ 0 h 664352"/>
              <a:gd name="connsiteX13" fmla="*/ 556664 w 699318"/>
              <a:gd name="connsiteY13" fmla="*/ 175507 h 664352"/>
              <a:gd name="connsiteX14" fmla="*/ 699318 w 699318"/>
              <a:gd name="connsiteY14" fmla="*/ 332176 h 664352"/>
              <a:gd name="connsiteX15" fmla="*/ 698388 w 699318"/>
              <a:gd name="connsiteY15" fmla="*/ 349397 h 664352"/>
              <a:gd name="connsiteX16" fmla="*/ 635432 w 699318"/>
              <a:gd name="connsiteY16" fmla="*/ 284500 h 664352"/>
              <a:gd name="connsiteX17" fmla="*/ 541972 w 699318"/>
              <a:gd name="connsiteY17" fmla="*/ 227278 h 664352"/>
              <a:gd name="connsiteX18" fmla="*/ 533027 w 699318"/>
              <a:gd name="connsiteY18" fmla="*/ 227278 h 664352"/>
              <a:gd name="connsiteX19" fmla="*/ 506831 w 699318"/>
              <a:gd name="connsiteY19" fmla="*/ 202282 h 664352"/>
              <a:gd name="connsiteX20" fmla="*/ 349659 w 699318"/>
              <a:gd name="connsiteY20" fmla="*/ 52449 h 664352"/>
              <a:gd name="connsiteX21" fmla="*/ 699318 w 699318"/>
              <a:gd name="connsiteY21" fmla="*/ 472040 h 664352"/>
              <a:gd name="connsiteX22" fmla="*/ 507006 w 699318"/>
              <a:gd name="connsiteY22" fmla="*/ 664352 h 664352"/>
              <a:gd name="connsiteX23" fmla="*/ 314693 w 699318"/>
              <a:gd name="connsiteY23" fmla="*/ 472040 h 664352"/>
              <a:gd name="connsiteX24" fmla="*/ 507006 w 699318"/>
              <a:gd name="connsiteY24" fmla="*/ 279727 h 664352"/>
              <a:gd name="connsiteX25" fmla="*/ 699318 w 699318"/>
              <a:gd name="connsiteY25" fmla="*/ 472040 h 664352"/>
              <a:gd name="connsiteX26" fmla="*/ 524489 w 699318"/>
              <a:gd name="connsiteY26" fmla="*/ 367142 h 664352"/>
              <a:gd name="connsiteX27" fmla="*/ 507006 w 699318"/>
              <a:gd name="connsiteY27" fmla="*/ 349659 h 664352"/>
              <a:gd name="connsiteX28" fmla="*/ 489523 w 699318"/>
              <a:gd name="connsiteY28" fmla="*/ 367142 h 664352"/>
              <a:gd name="connsiteX29" fmla="*/ 489523 w 699318"/>
              <a:gd name="connsiteY29" fmla="*/ 534730 h 664352"/>
              <a:gd name="connsiteX30" fmla="*/ 431955 w 699318"/>
              <a:gd name="connsiteY30" fmla="*/ 477159 h 664352"/>
              <a:gd name="connsiteX31" fmla="*/ 407227 w 699318"/>
              <a:gd name="connsiteY31" fmla="*/ 477159 h 664352"/>
              <a:gd name="connsiteX32" fmla="*/ 407227 w 699318"/>
              <a:gd name="connsiteY32" fmla="*/ 501887 h 664352"/>
              <a:gd name="connsiteX33" fmla="*/ 494642 w 699318"/>
              <a:gd name="connsiteY33" fmla="*/ 589302 h 664352"/>
              <a:gd name="connsiteX34" fmla="*/ 519370 w 699318"/>
              <a:gd name="connsiteY34" fmla="*/ 589302 h 664352"/>
              <a:gd name="connsiteX35" fmla="*/ 606785 w 699318"/>
              <a:gd name="connsiteY35" fmla="*/ 501887 h 664352"/>
              <a:gd name="connsiteX36" fmla="*/ 606785 w 699318"/>
              <a:gd name="connsiteY36" fmla="*/ 477159 h 664352"/>
              <a:gd name="connsiteX37" fmla="*/ 582057 w 699318"/>
              <a:gd name="connsiteY37" fmla="*/ 477159 h 664352"/>
              <a:gd name="connsiteX38" fmla="*/ 524489 w 699318"/>
              <a:gd name="connsiteY38" fmla="*/ 534730 h 664352"/>
              <a:gd name="connsiteX39" fmla="*/ 524489 w 699318"/>
              <a:gd name="connsiteY39" fmla="*/ 367142 h 66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99318" h="664352">
                <a:moveTo>
                  <a:pt x="349659" y="52449"/>
                </a:moveTo>
                <a:cubicBezTo>
                  <a:pt x="265278" y="52449"/>
                  <a:pt x="196398" y="118882"/>
                  <a:pt x="192488" y="202282"/>
                </a:cubicBezTo>
                <a:cubicBezTo>
                  <a:pt x="191832" y="216273"/>
                  <a:pt x="180299" y="227278"/>
                  <a:pt x="166293" y="227278"/>
                </a:cubicBezTo>
                <a:lnTo>
                  <a:pt x="157347" y="227278"/>
                </a:lnTo>
                <a:cubicBezTo>
                  <a:pt x="99413" y="227278"/>
                  <a:pt x="52449" y="274241"/>
                  <a:pt x="52449" y="332176"/>
                </a:cubicBezTo>
                <a:cubicBezTo>
                  <a:pt x="52449" y="390111"/>
                  <a:pt x="99413" y="437074"/>
                  <a:pt x="157347" y="437074"/>
                </a:cubicBezTo>
                <a:lnTo>
                  <a:pt x="282399" y="437074"/>
                </a:lnTo>
                <a:cubicBezTo>
                  <a:pt x="280640" y="448473"/>
                  <a:pt x="279727" y="460148"/>
                  <a:pt x="279727" y="472040"/>
                </a:cubicBezTo>
                <a:cubicBezTo>
                  <a:pt x="279727" y="477921"/>
                  <a:pt x="279951" y="483753"/>
                  <a:pt x="280388" y="489523"/>
                </a:cubicBezTo>
                <a:lnTo>
                  <a:pt x="157347" y="489523"/>
                </a:lnTo>
                <a:cubicBezTo>
                  <a:pt x="70447" y="489523"/>
                  <a:pt x="0" y="419077"/>
                  <a:pt x="0" y="332176"/>
                </a:cubicBezTo>
                <a:cubicBezTo>
                  <a:pt x="0" y="250230"/>
                  <a:pt x="62643" y="182915"/>
                  <a:pt x="142654" y="175507"/>
                </a:cubicBezTo>
                <a:cubicBezTo>
                  <a:pt x="159028" y="75942"/>
                  <a:pt x="245468" y="0"/>
                  <a:pt x="349659" y="0"/>
                </a:cubicBezTo>
                <a:cubicBezTo>
                  <a:pt x="453851" y="0"/>
                  <a:pt x="540290" y="75942"/>
                  <a:pt x="556664" y="175507"/>
                </a:cubicBezTo>
                <a:cubicBezTo>
                  <a:pt x="636677" y="182915"/>
                  <a:pt x="699318" y="250230"/>
                  <a:pt x="699318" y="332176"/>
                </a:cubicBezTo>
                <a:cubicBezTo>
                  <a:pt x="699318" y="337995"/>
                  <a:pt x="699004" y="343739"/>
                  <a:pt x="698388" y="349397"/>
                </a:cubicBezTo>
                <a:cubicBezTo>
                  <a:pt x="681944" y="323788"/>
                  <a:pt x="660499" y="301696"/>
                  <a:pt x="635432" y="284500"/>
                </a:cubicBezTo>
                <a:cubicBezTo>
                  <a:pt x="618072" y="250531"/>
                  <a:pt x="582738" y="227278"/>
                  <a:pt x="541972" y="227278"/>
                </a:cubicBezTo>
                <a:lnTo>
                  <a:pt x="533027" y="227278"/>
                </a:lnTo>
                <a:cubicBezTo>
                  <a:pt x="519020" y="227278"/>
                  <a:pt x="507485" y="216273"/>
                  <a:pt x="506831" y="202282"/>
                </a:cubicBezTo>
                <a:cubicBezTo>
                  <a:pt x="502922" y="118882"/>
                  <a:pt x="434039" y="52449"/>
                  <a:pt x="349659" y="52449"/>
                </a:cubicBezTo>
                <a:close/>
                <a:moveTo>
                  <a:pt x="699318" y="472040"/>
                </a:moveTo>
                <a:cubicBezTo>
                  <a:pt x="699318" y="578252"/>
                  <a:pt x="613218" y="664352"/>
                  <a:pt x="507006" y="664352"/>
                </a:cubicBezTo>
                <a:cubicBezTo>
                  <a:pt x="400793" y="664352"/>
                  <a:pt x="314693" y="578252"/>
                  <a:pt x="314693" y="472040"/>
                </a:cubicBezTo>
                <a:cubicBezTo>
                  <a:pt x="314693" y="365827"/>
                  <a:pt x="400793" y="279727"/>
                  <a:pt x="507006" y="279727"/>
                </a:cubicBezTo>
                <a:cubicBezTo>
                  <a:pt x="613218" y="279727"/>
                  <a:pt x="699318" y="365827"/>
                  <a:pt x="699318" y="472040"/>
                </a:cubicBezTo>
                <a:close/>
                <a:moveTo>
                  <a:pt x="524489" y="367142"/>
                </a:moveTo>
                <a:cubicBezTo>
                  <a:pt x="524489" y="357488"/>
                  <a:pt x="516660" y="349659"/>
                  <a:pt x="507006" y="349659"/>
                </a:cubicBezTo>
                <a:cubicBezTo>
                  <a:pt x="497352" y="349659"/>
                  <a:pt x="489523" y="357488"/>
                  <a:pt x="489523" y="367142"/>
                </a:cubicBezTo>
                <a:lnTo>
                  <a:pt x="489523" y="534730"/>
                </a:lnTo>
                <a:lnTo>
                  <a:pt x="431955" y="477159"/>
                </a:lnTo>
                <a:cubicBezTo>
                  <a:pt x="425126" y="470334"/>
                  <a:pt x="414056" y="470334"/>
                  <a:pt x="407227" y="477159"/>
                </a:cubicBezTo>
                <a:cubicBezTo>
                  <a:pt x="400402" y="483988"/>
                  <a:pt x="400402" y="495058"/>
                  <a:pt x="407227" y="501887"/>
                </a:cubicBezTo>
                <a:lnTo>
                  <a:pt x="494642" y="589302"/>
                </a:lnTo>
                <a:cubicBezTo>
                  <a:pt x="501471" y="596127"/>
                  <a:pt x="512541" y="596127"/>
                  <a:pt x="519370" y="589302"/>
                </a:cubicBezTo>
                <a:lnTo>
                  <a:pt x="606785" y="501887"/>
                </a:lnTo>
                <a:cubicBezTo>
                  <a:pt x="613610" y="495058"/>
                  <a:pt x="613610" y="483988"/>
                  <a:pt x="606785" y="477159"/>
                </a:cubicBezTo>
                <a:cubicBezTo>
                  <a:pt x="599956" y="470334"/>
                  <a:pt x="588885" y="470334"/>
                  <a:pt x="582057" y="477159"/>
                </a:cubicBezTo>
                <a:lnTo>
                  <a:pt x="524489" y="534730"/>
                </a:lnTo>
                <a:lnTo>
                  <a:pt x="524489" y="367142"/>
                </a:ln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3" name="Graphic 27">
            <a:extLst>
              <a:ext uri="{FF2B5EF4-FFF2-40B4-BE49-F238E27FC236}">
                <a16:creationId xmlns:a16="http://schemas.microsoft.com/office/drawing/2014/main" id="{DAA25F8E-ACAE-2883-E6B4-1A40E993BD57}"/>
              </a:ext>
            </a:extLst>
          </p:cNvPr>
          <p:cNvSpPr/>
          <p:nvPr/>
        </p:nvSpPr>
        <p:spPr>
          <a:xfrm>
            <a:off x="6242051" y="5062929"/>
            <a:ext cx="516371" cy="573746"/>
          </a:xfrm>
          <a:custGeom>
            <a:avLst/>
            <a:gdLst>
              <a:gd name="connsiteX0" fmla="*/ 489040 w 629386"/>
              <a:gd name="connsiteY0" fmla="*/ 69912 h 699318"/>
              <a:gd name="connsiteX1" fmla="*/ 410850 w 629386"/>
              <a:gd name="connsiteY1" fmla="*/ 0 h 699318"/>
              <a:gd name="connsiteX2" fmla="*/ 288469 w 629386"/>
              <a:gd name="connsiteY2" fmla="*/ 0 h 699318"/>
              <a:gd name="connsiteX3" fmla="*/ 210278 w 629386"/>
              <a:gd name="connsiteY3" fmla="*/ 69912 h 699318"/>
              <a:gd name="connsiteX4" fmla="*/ 148605 w 629386"/>
              <a:gd name="connsiteY4" fmla="*/ 69932 h 699318"/>
              <a:gd name="connsiteX5" fmla="*/ 69932 w 629386"/>
              <a:gd name="connsiteY5" fmla="*/ 148605 h 699318"/>
              <a:gd name="connsiteX6" fmla="*/ 69932 w 629386"/>
              <a:gd name="connsiteY6" fmla="*/ 283213 h 699318"/>
              <a:gd name="connsiteX7" fmla="*/ 122381 w 629386"/>
              <a:gd name="connsiteY7" fmla="*/ 265415 h 699318"/>
              <a:gd name="connsiteX8" fmla="*/ 122381 w 629386"/>
              <a:gd name="connsiteY8" fmla="*/ 148605 h 699318"/>
              <a:gd name="connsiteX9" fmla="*/ 148605 w 629386"/>
              <a:gd name="connsiteY9" fmla="*/ 122381 h 699318"/>
              <a:gd name="connsiteX10" fmla="*/ 223048 w 629386"/>
              <a:gd name="connsiteY10" fmla="*/ 122388 h 699318"/>
              <a:gd name="connsiteX11" fmla="*/ 288469 w 629386"/>
              <a:gd name="connsiteY11" fmla="*/ 157347 h 699318"/>
              <a:gd name="connsiteX12" fmla="*/ 410850 w 629386"/>
              <a:gd name="connsiteY12" fmla="*/ 157347 h 699318"/>
              <a:gd name="connsiteX13" fmla="*/ 476271 w 629386"/>
              <a:gd name="connsiteY13" fmla="*/ 122386 h 699318"/>
              <a:gd name="connsiteX14" fmla="*/ 550713 w 629386"/>
              <a:gd name="connsiteY14" fmla="*/ 122381 h 699318"/>
              <a:gd name="connsiteX15" fmla="*/ 576938 w 629386"/>
              <a:gd name="connsiteY15" fmla="*/ 148605 h 699318"/>
              <a:gd name="connsiteX16" fmla="*/ 576938 w 629386"/>
              <a:gd name="connsiteY16" fmla="*/ 620645 h 699318"/>
              <a:gd name="connsiteX17" fmla="*/ 550713 w 629386"/>
              <a:gd name="connsiteY17" fmla="*/ 646869 h 699318"/>
              <a:gd name="connsiteX18" fmla="*/ 413703 w 629386"/>
              <a:gd name="connsiteY18" fmla="*/ 646869 h 699318"/>
              <a:gd name="connsiteX19" fmla="*/ 413703 w 629386"/>
              <a:gd name="connsiteY19" fmla="*/ 699318 h 699318"/>
              <a:gd name="connsiteX20" fmla="*/ 550713 w 629386"/>
              <a:gd name="connsiteY20" fmla="*/ 699318 h 699318"/>
              <a:gd name="connsiteX21" fmla="*/ 629387 w 629386"/>
              <a:gd name="connsiteY21" fmla="*/ 620645 h 699318"/>
              <a:gd name="connsiteX22" fmla="*/ 629387 w 629386"/>
              <a:gd name="connsiteY22" fmla="*/ 148605 h 699318"/>
              <a:gd name="connsiteX23" fmla="*/ 550713 w 629386"/>
              <a:gd name="connsiteY23" fmla="*/ 69932 h 699318"/>
              <a:gd name="connsiteX24" fmla="*/ 489040 w 629386"/>
              <a:gd name="connsiteY24" fmla="*/ 69912 h 699318"/>
              <a:gd name="connsiteX25" fmla="*/ 489341 w 629386"/>
              <a:gd name="connsiteY25" fmla="*/ 73287 h 699318"/>
              <a:gd name="connsiteX26" fmla="*/ 489523 w 629386"/>
              <a:gd name="connsiteY26" fmla="*/ 78673 h 699318"/>
              <a:gd name="connsiteX27" fmla="*/ 489341 w 629386"/>
              <a:gd name="connsiteY27" fmla="*/ 73287 h 699318"/>
              <a:gd name="connsiteX28" fmla="*/ 288469 w 629386"/>
              <a:gd name="connsiteY28" fmla="*/ 52449 h 699318"/>
              <a:gd name="connsiteX29" fmla="*/ 410850 w 629386"/>
              <a:gd name="connsiteY29" fmla="*/ 52449 h 699318"/>
              <a:gd name="connsiteX30" fmla="*/ 437074 w 629386"/>
              <a:gd name="connsiteY30" fmla="*/ 78673 h 699318"/>
              <a:gd name="connsiteX31" fmla="*/ 410850 w 629386"/>
              <a:gd name="connsiteY31" fmla="*/ 104898 h 699318"/>
              <a:gd name="connsiteX32" fmla="*/ 288469 w 629386"/>
              <a:gd name="connsiteY32" fmla="*/ 104898 h 699318"/>
              <a:gd name="connsiteX33" fmla="*/ 262244 w 629386"/>
              <a:gd name="connsiteY33" fmla="*/ 78673 h 699318"/>
              <a:gd name="connsiteX34" fmla="*/ 288469 w 629386"/>
              <a:gd name="connsiteY34" fmla="*/ 52449 h 699318"/>
              <a:gd name="connsiteX35" fmla="*/ 277979 w 629386"/>
              <a:gd name="connsiteY35" fmla="*/ 555587 h 699318"/>
              <a:gd name="connsiteX36" fmla="*/ 314693 w 629386"/>
              <a:gd name="connsiteY36" fmla="*/ 454557 h 699318"/>
              <a:gd name="connsiteX37" fmla="*/ 157347 w 629386"/>
              <a:gd name="connsiteY37" fmla="*/ 297210 h 699318"/>
              <a:gd name="connsiteX38" fmla="*/ 0 w 629386"/>
              <a:gd name="connsiteY38" fmla="*/ 454557 h 699318"/>
              <a:gd name="connsiteX39" fmla="*/ 157347 w 629386"/>
              <a:gd name="connsiteY39" fmla="*/ 611904 h 699318"/>
              <a:gd name="connsiteX40" fmla="*/ 237943 w 629386"/>
              <a:gd name="connsiteY40" fmla="*/ 589721 h 699318"/>
              <a:gd name="connsiteX41" fmla="*/ 339858 w 629386"/>
              <a:gd name="connsiteY41" fmla="*/ 691636 h 699318"/>
              <a:gd name="connsiteX42" fmla="*/ 376943 w 629386"/>
              <a:gd name="connsiteY42" fmla="*/ 691636 h 699318"/>
              <a:gd name="connsiteX43" fmla="*/ 376943 w 629386"/>
              <a:gd name="connsiteY43" fmla="*/ 654551 h 699318"/>
              <a:gd name="connsiteX44" fmla="*/ 277979 w 629386"/>
              <a:gd name="connsiteY44" fmla="*/ 555587 h 699318"/>
              <a:gd name="connsiteX45" fmla="*/ 157347 w 629386"/>
              <a:gd name="connsiteY45" fmla="*/ 559455 h 699318"/>
              <a:gd name="connsiteX46" fmla="*/ 52449 w 629386"/>
              <a:gd name="connsiteY46" fmla="*/ 454557 h 699318"/>
              <a:gd name="connsiteX47" fmla="*/ 157347 w 629386"/>
              <a:gd name="connsiteY47" fmla="*/ 349659 h 699318"/>
              <a:gd name="connsiteX48" fmla="*/ 262244 w 629386"/>
              <a:gd name="connsiteY48" fmla="*/ 454557 h 699318"/>
              <a:gd name="connsiteX49" fmla="*/ 157347 w 629386"/>
              <a:gd name="connsiteY49" fmla="*/ 559455 h 69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29386" h="699318">
                <a:moveTo>
                  <a:pt x="489040" y="69912"/>
                </a:moveTo>
                <a:cubicBezTo>
                  <a:pt x="484684" y="30585"/>
                  <a:pt x="451337" y="0"/>
                  <a:pt x="410850" y="0"/>
                </a:cubicBezTo>
                <a:lnTo>
                  <a:pt x="288469" y="0"/>
                </a:lnTo>
                <a:cubicBezTo>
                  <a:pt x="247980" y="0"/>
                  <a:pt x="214635" y="30585"/>
                  <a:pt x="210278" y="69912"/>
                </a:cubicBezTo>
                <a:lnTo>
                  <a:pt x="148605" y="69932"/>
                </a:lnTo>
                <a:cubicBezTo>
                  <a:pt x="105155" y="69932"/>
                  <a:pt x="69932" y="105155"/>
                  <a:pt x="69932" y="148605"/>
                </a:cubicBezTo>
                <a:lnTo>
                  <a:pt x="69932" y="283213"/>
                </a:lnTo>
                <a:cubicBezTo>
                  <a:pt x="86210" y="274893"/>
                  <a:pt x="103830" y="268823"/>
                  <a:pt x="122381" y="265415"/>
                </a:cubicBezTo>
                <a:lnTo>
                  <a:pt x="122381" y="148605"/>
                </a:lnTo>
                <a:cubicBezTo>
                  <a:pt x="122381" y="134122"/>
                  <a:pt x="134122" y="122381"/>
                  <a:pt x="148605" y="122381"/>
                </a:cubicBezTo>
                <a:lnTo>
                  <a:pt x="223048" y="122388"/>
                </a:lnTo>
                <a:cubicBezTo>
                  <a:pt x="237162" y="143469"/>
                  <a:pt x="261194" y="157347"/>
                  <a:pt x="288469" y="157347"/>
                </a:cubicBezTo>
                <a:lnTo>
                  <a:pt x="410850" y="157347"/>
                </a:lnTo>
                <a:cubicBezTo>
                  <a:pt x="438123" y="157347"/>
                  <a:pt x="462159" y="143468"/>
                  <a:pt x="476271" y="122386"/>
                </a:cubicBezTo>
                <a:lnTo>
                  <a:pt x="550713" y="122381"/>
                </a:lnTo>
                <a:cubicBezTo>
                  <a:pt x="565196" y="122381"/>
                  <a:pt x="576938" y="134122"/>
                  <a:pt x="576938" y="148605"/>
                </a:cubicBezTo>
                <a:lnTo>
                  <a:pt x="576938" y="620645"/>
                </a:lnTo>
                <a:cubicBezTo>
                  <a:pt x="576938" y="635128"/>
                  <a:pt x="565196" y="646869"/>
                  <a:pt x="550713" y="646869"/>
                </a:cubicBezTo>
                <a:lnTo>
                  <a:pt x="413703" y="646869"/>
                </a:lnTo>
                <a:cubicBezTo>
                  <a:pt x="421553" y="663422"/>
                  <a:pt x="421553" y="682765"/>
                  <a:pt x="413703" y="699318"/>
                </a:cubicBezTo>
                <a:lnTo>
                  <a:pt x="550713" y="699318"/>
                </a:lnTo>
                <a:cubicBezTo>
                  <a:pt x="594162" y="699318"/>
                  <a:pt x="629387" y="664094"/>
                  <a:pt x="629387" y="620645"/>
                </a:cubicBezTo>
                <a:lnTo>
                  <a:pt x="629387" y="148605"/>
                </a:lnTo>
                <a:cubicBezTo>
                  <a:pt x="629387" y="105155"/>
                  <a:pt x="594162" y="69932"/>
                  <a:pt x="550713" y="69932"/>
                </a:cubicBezTo>
                <a:lnTo>
                  <a:pt x="489040" y="69912"/>
                </a:lnTo>
                <a:close/>
                <a:moveTo>
                  <a:pt x="489341" y="73287"/>
                </a:moveTo>
                <a:lnTo>
                  <a:pt x="489523" y="78673"/>
                </a:lnTo>
                <a:cubicBezTo>
                  <a:pt x="489523" y="76863"/>
                  <a:pt x="489463" y="75067"/>
                  <a:pt x="489341" y="73287"/>
                </a:cubicBezTo>
                <a:close/>
                <a:moveTo>
                  <a:pt x="288469" y="52449"/>
                </a:moveTo>
                <a:lnTo>
                  <a:pt x="410850" y="52449"/>
                </a:lnTo>
                <a:cubicBezTo>
                  <a:pt x="425332" y="52449"/>
                  <a:pt x="437074" y="64190"/>
                  <a:pt x="437074" y="78673"/>
                </a:cubicBezTo>
                <a:cubicBezTo>
                  <a:pt x="437074" y="93157"/>
                  <a:pt x="425332" y="104898"/>
                  <a:pt x="410850" y="104898"/>
                </a:cubicBezTo>
                <a:lnTo>
                  <a:pt x="288469" y="104898"/>
                </a:lnTo>
                <a:cubicBezTo>
                  <a:pt x="273986" y="104898"/>
                  <a:pt x="262244" y="93157"/>
                  <a:pt x="262244" y="78673"/>
                </a:cubicBezTo>
                <a:cubicBezTo>
                  <a:pt x="262244" y="64190"/>
                  <a:pt x="273986" y="52449"/>
                  <a:pt x="288469" y="52449"/>
                </a:cubicBezTo>
                <a:close/>
                <a:moveTo>
                  <a:pt x="277979" y="555587"/>
                </a:moveTo>
                <a:cubicBezTo>
                  <a:pt x="300896" y="528251"/>
                  <a:pt x="314693" y="493016"/>
                  <a:pt x="314693" y="454557"/>
                </a:cubicBezTo>
                <a:cubicBezTo>
                  <a:pt x="314693" y="367656"/>
                  <a:pt x="244247" y="297210"/>
                  <a:pt x="157347" y="297210"/>
                </a:cubicBezTo>
                <a:cubicBezTo>
                  <a:pt x="70447" y="297210"/>
                  <a:pt x="0" y="367656"/>
                  <a:pt x="0" y="454557"/>
                </a:cubicBezTo>
                <a:cubicBezTo>
                  <a:pt x="0" y="541458"/>
                  <a:pt x="70447" y="611904"/>
                  <a:pt x="157347" y="611904"/>
                </a:cubicBezTo>
                <a:cubicBezTo>
                  <a:pt x="186804" y="611904"/>
                  <a:pt x="214370" y="603809"/>
                  <a:pt x="237943" y="589721"/>
                </a:cubicBezTo>
                <a:lnTo>
                  <a:pt x="339858" y="691636"/>
                </a:lnTo>
                <a:cubicBezTo>
                  <a:pt x="350100" y="701878"/>
                  <a:pt x="366702" y="701878"/>
                  <a:pt x="376943" y="691636"/>
                </a:cubicBezTo>
                <a:cubicBezTo>
                  <a:pt x="387185" y="681395"/>
                  <a:pt x="387185" y="664793"/>
                  <a:pt x="376943" y="654551"/>
                </a:cubicBezTo>
                <a:lnTo>
                  <a:pt x="277979" y="555587"/>
                </a:lnTo>
                <a:close/>
                <a:moveTo>
                  <a:pt x="157347" y="559455"/>
                </a:moveTo>
                <a:cubicBezTo>
                  <a:pt x="99413" y="559455"/>
                  <a:pt x="52449" y="512492"/>
                  <a:pt x="52449" y="454557"/>
                </a:cubicBezTo>
                <a:cubicBezTo>
                  <a:pt x="52449" y="396622"/>
                  <a:pt x="99413" y="349659"/>
                  <a:pt x="157347" y="349659"/>
                </a:cubicBezTo>
                <a:cubicBezTo>
                  <a:pt x="215280" y="349659"/>
                  <a:pt x="262244" y="396622"/>
                  <a:pt x="262244" y="454557"/>
                </a:cubicBezTo>
                <a:cubicBezTo>
                  <a:pt x="262244" y="512492"/>
                  <a:pt x="215280" y="559455"/>
                  <a:pt x="157347" y="559455"/>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4" name="Graphic 29">
            <a:extLst>
              <a:ext uri="{FF2B5EF4-FFF2-40B4-BE49-F238E27FC236}">
                <a16:creationId xmlns:a16="http://schemas.microsoft.com/office/drawing/2014/main" id="{CB6F88AF-1263-D746-47B6-D35A1377F5FE}"/>
              </a:ext>
            </a:extLst>
          </p:cNvPr>
          <p:cNvSpPr/>
          <p:nvPr/>
        </p:nvSpPr>
        <p:spPr>
          <a:xfrm>
            <a:off x="9092792" y="5062929"/>
            <a:ext cx="573746" cy="573746"/>
          </a:xfrm>
          <a:custGeom>
            <a:avLst/>
            <a:gdLst>
              <a:gd name="connsiteX0" fmla="*/ 349659 w 699318"/>
              <a:gd name="connsiteY0" fmla="*/ 0 h 699318"/>
              <a:gd name="connsiteX1" fmla="*/ 699318 w 699318"/>
              <a:gd name="connsiteY1" fmla="*/ 349659 h 699318"/>
              <a:gd name="connsiteX2" fmla="*/ 349659 w 699318"/>
              <a:gd name="connsiteY2" fmla="*/ 699318 h 699318"/>
              <a:gd name="connsiteX3" fmla="*/ 0 w 699318"/>
              <a:gd name="connsiteY3" fmla="*/ 349659 h 699318"/>
              <a:gd name="connsiteX4" fmla="*/ 349659 w 699318"/>
              <a:gd name="connsiteY4" fmla="*/ 0 h 699318"/>
              <a:gd name="connsiteX5" fmla="*/ 349659 w 699318"/>
              <a:gd name="connsiteY5" fmla="*/ 58288 h 699318"/>
              <a:gd name="connsiteX6" fmla="*/ 58288 w 699318"/>
              <a:gd name="connsiteY6" fmla="*/ 349659 h 699318"/>
              <a:gd name="connsiteX7" fmla="*/ 349659 w 699318"/>
              <a:gd name="connsiteY7" fmla="*/ 641030 h 699318"/>
              <a:gd name="connsiteX8" fmla="*/ 641030 w 699318"/>
              <a:gd name="connsiteY8" fmla="*/ 349659 h 699318"/>
              <a:gd name="connsiteX9" fmla="*/ 349659 w 699318"/>
              <a:gd name="connsiteY9" fmla="*/ 58288 h 699318"/>
              <a:gd name="connsiteX10" fmla="*/ 349614 w 699318"/>
              <a:gd name="connsiteY10" fmla="*/ 437151 h 699318"/>
              <a:gd name="connsiteX11" fmla="*/ 384531 w 699318"/>
              <a:gd name="connsiteY11" fmla="*/ 472071 h 699318"/>
              <a:gd name="connsiteX12" fmla="*/ 349614 w 699318"/>
              <a:gd name="connsiteY12" fmla="*/ 506992 h 699318"/>
              <a:gd name="connsiteX13" fmla="*/ 314693 w 699318"/>
              <a:gd name="connsiteY13" fmla="*/ 472071 h 699318"/>
              <a:gd name="connsiteX14" fmla="*/ 349614 w 699318"/>
              <a:gd name="connsiteY14" fmla="*/ 437151 h 699318"/>
              <a:gd name="connsiteX15" fmla="*/ 349467 w 699318"/>
              <a:gd name="connsiteY15" fmla="*/ 174830 h 699318"/>
              <a:gd name="connsiteX16" fmla="*/ 375468 w 699318"/>
              <a:gd name="connsiteY16" fmla="*/ 197475 h 699318"/>
              <a:gd name="connsiteX17" fmla="*/ 375712 w 699318"/>
              <a:gd name="connsiteY17" fmla="*/ 201033 h 699318"/>
              <a:gd name="connsiteX18" fmla="*/ 375838 w 699318"/>
              <a:gd name="connsiteY18" fmla="*/ 358436 h 699318"/>
              <a:gd name="connsiteX19" fmla="*/ 349635 w 699318"/>
              <a:gd name="connsiteY19" fmla="*/ 384681 h 699318"/>
              <a:gd name="connsiteX20" fmla="*/ 323631 w 699318"/>
              <a:gd name="connsiteY20" fmla="*/ 362037 h 699318"/>
              <a:gd name="connsiteX21" fmla="*/ 323389 w 699318"/>
              <a:gd name="connsiteY21" fmla="*/ 358478 h 699318"/>
              <a:gd name="connsiteX22" fmla="*/ 323263 w 699318"/>
              <a:gd name="connsiteY22" fmla="*/ 201075 h 699318"/>
              <a:gd name="connsiteX23" fmla="*/ 349467 w 699318"/>
              <a:gd name="connsiteY23" fmla="*/ 174830 h 69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18" h="699318">
                <a:moveTo>
                  <a:pt x="349659" y="0"/>
                </a:moveTo>
                <a:cubicBezTo>
                  <a:pt x="542776" y="0"/>
                  <a:pt x="699318" y="156577"/>
                  <a:pt x="699318" y="349659"/>
                </a:cubicBezTo>
                <a:cubicBezTo>
                  <a:pt x="699318" y="542741"/>
                  <a:pt x="542776" y="699318"/>
                  <a:pt x="349659" y="699318"/>
                </a:cubicBezTo>
                <a:cubicBezTo>
                  <a:pt x="156542" y="699318"/>
                  <a:pt x="0" y="542741"/>
                  <a:pt x="0" y="349659"/>
                </a:cubicBezTo>
                <a:cubicBezTo>
                  <a:pt x="0" y="156577"/>
                  <a:pt x="156542" y="0"/>
                  <a:pt x="349659" y="0"/>
                </a:cubicBezTo>
                <a:close/>
                <a:moveTo>
                  <a:pt x="349659" y="58288"/>
                </a:moveTo>
                <a:cubicBezTo>
                  <a:pt x="188991" y="58288"/>
                  <a:pt x="58288" y="188991"/>
                  <a:pt x="58288" y="349659"/>
                </a:cubicBezTo>
                <a:cubicBezTo>
                  <a:pt x="58288" y="510328"/>
                  <a:pt x="188991" y="641030"/>
                  <a:pt x="349659" y="641030"/>
                </a:cubicBezTo>
                <a:cubicBezTo>
                  <a:pt x="510328" y="641030"/>
                  <a:pt x="641030" y="510328"/>
                  <a:pt x="641030" y="349659"/>
                </a:cubicBezTo>
                <a:cubicBezTo>
                  <a:pt x="641030" y="188991"/>
                  <a:pt x="510328" y="58288"/>
                  <a:pt x="349659" y="58288"/>
                </a:cubicBezTo>
                <a:close/>
                <a:moveTo>
                  <a:pt x="349614" y="437151"/>
                </a:moveTo>
                <a:cubicBezTo>
                  <a:pt x="368897" y="437151"/>
                  <a:pt x="384531" y="452788"/>
                  <a:pt x="384531" y="472071"/>
                </a:cubicBezTo>
                <a:cubicBezTo>
                  <a:pt x="384531" y="491355"/>
                  <a:pt x="368897" y="506992"/>
                  <a:pt x="349614" y="506992"/>
                </a:cubicBezTo>
                <a:cubicBezTo>
                  <a:pt x="330327" y="506992"/>
                  <a:pt x="314693" y="491355"/>
                  <a:pt x="314693" y="472071"/>
                </a:cubicBezTo>
                <a:cubicBezTo>
                  <a:pt x="314693" y="452788"/>
                  <a:pt x="330327" y="437151"/>
                  <a:pt x="349614" y="437151"/>
                </a:cubicBezTo>
                <a:close/>
                <a:moveTo>
                  <a:pt x="349467" y="174830"/>
                </a:moveTo>
                <a:cubicBezTo>
                  <a:pt x="362743" y="174819"/>
                  <a:pt x="373723" y="184676"/>
                  <a:pt x="375468" y="197475"/>
                </a:cubicBezTo>
                <a:lnTo>
                  <a:pt x="375712" y="201033"/>
                </a:lnTo>
                <a:lnTo>
                  <a:pt x="375838" y="358436"/>
                </a:lnTo>
                <a:cubicBezTo>
                  <a:pt x="375849" y="372919"/>
                  <a:pt x="364118" y="384671"/>
                  <a:pt x="349635" y="384681"/>
                </a:cubicBezTo>
                <a:cubicBezTo>
                  <a:pt x="336358" y="384692"/>
                  <a:pt x="325375" y="374835"/>
                  <a:pt x="323631" y="362037"/>
                </a:cubicBezTo>
                <a:lnTo>
                  <a:pt x="323389" y="358478"/>
                </a:lnTo>
                <a:lnTo>
                  <a:pt x="323263" y="201075"/>
                </a:lnTo>
                <a:cubicBezTo>
                  <a:pt x="323249" y="186592"/>
                  <a:pt x="334980" y="174841"/>
                  <a:pt x="349467" y="174830"/>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5" name="Graphic 30">
            <a:extLst>
              <a:ext uri="{FF2B5EF4-FFF2-40B4-BE49-F238E27FC236}">
                <a16:creationId xmlns:a16="http://schemas.microsoft.com/office/drawing/2014/main" id="{4B8DD2E9-FF1F-4E98-B4BF-3421B808AFDB}"/>
              </a:ext>
            </a:extLst>
          </p:cNvPr>
          <p:cNvSpPr/>
          <p:nvPr/>
        </p:nvSpPr>
        <p:spPr>
          <a:xfrm>
            <a:off x="3414014" y="5062929"/>
            <a:ext cx="573746" cy="602433"/>
          </a:xfrm>
          <a:custGeom>
            <a:avLst/>
            <a:gdLst>
              <a:gd name="connsiteX0" fmla="*/ 0 w 699318"/>
              <a:gd name="connsiteY0" fmla="*/ 131122 h 734284"/>
              <a:gd name="connsiteX1" fmla="*/ 26224 w 699318"/>
              <a:gd name="connsiteY1" fmla="*/ 104898 h 734284"/>
              <a:gd name="connsiteX2" fmla="*/ 298959 w 699318"/>
              <a:gd name="connsiteY2" fmla="*/ 5245 h 734284"/>
              <a:gd name="connsiteX3" fmla="*/ 330428 w 699318"/>
              <a:gd name="connsiteY3" fmla="*/ 5245 h 734284"/>
              <a:gd name="connsiteX4" fmla="*/ 603162 w 699318"/>
              <a:gd name="connsiteY4" fmla="*/ 104898 h 734284"/>
              <a:gd name="connsiteX5" fmla="*/ 629387 w 699318"/>
              <a:gd name="connsiteY5" fmla="*/ 131122 h 734284"/>
              <a:gd name="connsiteX6" fmla="*/ 629387 w 699318"/>
              <a:gd name="connsiteY6" fmla="*/ 314693 h 734284"/>
              <a:gd name="connsiteX7" fmla="*/ 627970 w 699318"/>
              <a:gd name="connsiteY7" fmla="*/ 349523 h 734284"/>
              <a:gd name="connsiteX8" fmla="*/ 576780 w 699318"/>
              <a:gd name="connsiteY8" fmla="*/ 325606 h 734284"/>
              <a:gd name="connsiteX9" fmla="*/ 576938 w 699318"/>
              <a:gd name="connsiteY9" fmla="*/ 314693 h 734284"/>
              <a:gd name="connsiteX10" fmla="*/ 576938 w 699318"/>
              <a:gd name="connsiteY10" fmla="*/ 156575 h 734284"/>
              <a:gd name="connsiteX11" fmla="*/ 314693 w 699318"/>
              <a:gd name="connsiteY11" fmla="*/ 58667 h 734284"/>
              <a:gd name="connsiteX12" fmla="*/ 52449 w 699318"/>
              <a:gd name="connsiteY12" fmla="*/ 156575 h 734284"/>
              <a:gd name="connsiteX13" fmla="*/ 52449 w 699318"/>
              <a:gd name="connsiteY13" fmla="*/ 314693 h 734284"/>
              <a:gd name="connsiteX14" fmla="*/ 301581 w 699318"/>
              <a:gd name="connsiteY14" fmla="*/ 639338 h 734284"/>
              <a:gd name="connsiteX15" fmla="*/ 336711 w 699318"/>
              <a:gd name="connsiteY15" fmla="*/ 692493 h 734284"/>
              <a:gd name="connsiteX16" fmla="*/ 324305 w 699318"/>
              <a:gd name="connsiteY16" fmla="*/ 697493 h 734284"/>
              <a:gd name="connsiteX17" fmla="*/ 305081 w 699318"/>
              <a:gd name="connsiteY17" fmla="*/ 697493 h 734284"/>
              <a:gd name="connsiteX18" fmla="*/ 0 w 699318"/>
              <a:gd name="connsiteY18" fmla="*/ 314693 h 734284"/>
              <a:gd name="connsiteX19" fmla="*/ 0 w 699318"/>
              <a:gd name="connsiteY19" fmla="*/ 131122 h 734284"/>
              <a:gd name="connsiteX20" fmla="*/ 699318 w 699318"/>
              <a:gd name="connsiteY20" fmla="*/ 541972 h 734284"/>
              <a:gd name="connsiteX21" fmla="*/ 507006 w 699318"/>
              <a:gd name="connsiteY21" fmla="*/ 734284 h 734284"/>
              <a:gd name="connsiteX22" fmla="*/ 314693 w 699318"/>
              <a:gd name="connsiteY22" fmla="*/ 541972 h 734284"/>
              <a:gd name="connsiteX23" fmla="*/ 507006 w 699318"/>
              <a:gd name="connsiteY23" fmla="*/ 349659 h 734284"/>
              <a:gd name="connsiteX24" fmla="*/ 699318 w 699318"/>
              <a:gd name="connsiteY24" fmla="*/ 541972 h 734284"/>
              <a:gd name="connsiteX25" fmla="*/ 624268 w 699318"/>
              <a:gd name="connsiteY25" fmla="*/ 459676 h 734284"/>
              <a:gd name="connsiteX26" fmla="*/ 599540 w 699318"/>
              <a:gd name="connsiteY26" fmla="*/ 459676 h 734284"/>
              <a:gd name="connsiteX27" fmla="*/ 472040 w 699318"/>
              <a:gd name="connsiteY27" fmla="*/ 587179 h 734284"/>
              <a:gd name="connsiteX28" fmla="*/ 414472 w 699318"/>
              <a:gd name="connsiteY28" fmla="*/ 529608 h 734284"/>
              <a:gd name="connsiteX29" fmla="*/ 389744 w 699318"/>
              <a:gd name="connsiteY29" fmla="*/ 529608 h 734284"/>
              <a:gd name="connsiteX30" fmla="*/ 389744 w 699318"/>
              <a:gd name="connsiteY30" fmla="*/ 554336 h 734284"/>
              <a:gd name="connsiteX31" fmla="*/ 459676 w 699318"/>
              <a:gd name="connsiteY31" fmla="*/ 624268 h 734284"/>
              <a:gd name="connsiteX32" fmla="*/ 484404 w 699318"/>
              <a:gd name="connsiteY32" fmla="*/ 624268 h 734284"/>
              <a:gd name="connsiteX33" fmla="*/ 624268 w 699318"/>
              <a:gd name="connsiteY33" fmla="*/ 484404 h 734284"/>
              <a:gd name="connsiteX34" fmla="*/ 624268 w 699318"/>
              <a:gd name="connsiteY34" fmla="*/ 459676 h 73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9318" h="734284">
                <a:moveTo>
                  <a:pt x="0" y="131122"/>
                </a:moveTo>
                <a:cubicBezTo>
                  <a:pt x="0" y="116639"/>
                  <a:pt x="11741" y="104898"/>
                  <a:pt x="26224" y="104898"/>
                </a:cubicBezTo>
                <a:cubicBezTo>
                  <a:pt x="119353" y="104898"/>
                  <a:pt x="210074" y="71908"/>
                  <a:pt x="298959" y="5245"/>
                </a:cubicBezTo>
                <a:cubicBezTo>
                  <a:pt x="308284" y="-1748"/>
                  <a:pt x="321103" y="-1748"/>
                  <a:pt x="330428" y="5245"/>
                </a:cubicBezTo>
                <a:cubicBezTo>
                  <a:pt x="419311" y="71908"/>
                  <a:pt x="510034" y="104898"/>
                  <a:pt x="603162" y="104898"/>
                </a:cubicBezTo>
                <a:cubicBezTo>
                  <a:pt x="617645" y="104898"/>
                  <a:pt x="629387" y="116639"/>
                  <a:pt x="629387" y="131122"/>
                </a:cubicBezTo>
                <a:lnTo>
                  <a:pt x="629387" y="314693"/>
                </a:lnTo>
                <a:cubicBezTo>
                  <a:pt x="629387" y="326515"/>
                  <a:pt x="628914" y="338124"/>
                  <a:pt x="627970" y="349523"/>
                </a:cubicBezTo>
                <a:cubicBezTo>
                  <a:pt x="612120" y="339540"/>
                  <a:pt x="594952" y="331459"/>
                  <a:pt x="576780" y="325606"/>
                </a:cubicBezTo>
                <a:cubicBezTo>
                  <a:pt x="576885" y="321991"/>
                  <a:pt x="576938" y="318354"/>
                  <a:pt x="576938" y="314693"/>
                </a:cubicBezTo>
                <a:lnTo>
                  <a:pt x="576938" y="156575"/>
                </a:lnTo>
                <a:cubicBezTo>
                  <a:pt x="486820" y="151257"/>
                  <a:pt x="399283" y="118475"/>
                  <a:pt x="314693" y="58667"/>
                </a:cubicBezTo>
                <a:cubicBezTo>
                  <a:pt x="230105" y="118475"/>
                  <a:pt x="142568" y="151257"/>
                  <a:pt x="52449" y="156575"/>
                </a:cubicBezTo>
                <a:lnTo>
                  <a:pt x="52449" y="314693"/>
                </a:lnTo>
                <a:cubicBezTo>
                  <a:pt x="52449" y="459760"/>
                  <a:pt x="133982" y="567196"/>
                  <a:pt x="301581" y="639338"/>
                </a:cubicBezTo>
                <a:cubicBezTo>
                  <a:pt x="310784" y="658723"/>
                  <a:pt x="322652" y="676601"/>
                  <a:pt x="336711" y="692493"/>
                </a:cubicBezTo>
                <a:cubicBezTo>
                  <a:pt x="332617" y="694182"/>
                  <a:pt x="328484" y="695846"/>
                  <a:pt x="324305" y="697493"/>
                </a:cubicBezTo>
                <a:cubicBezTo>
                  <a:pt x="318127" y="699927"/>
                  <a:pt x="311260" y="699927"/>
                  <a:pt x="305081" y="697493"/>
                </a:cubicBezTo>
                <a:cubicBezTo>
                  <a:pt x="103414" y="618047"/>
                  <a:pt x="0" y="489565"/>
                  <a:pt x="0" y="314693"/>
                </a:cubicBezTo>
                <a:lnTo>
                  <a:pt x="0" y="131122"/>
                </a:lnTo>
                <a:close/>
                <a:moveTo>
                  <a:pt x="699318" y="541972"/>
                </a:moveTo>
                <a:cubicBezTo>
                  <a:pt x="699318" y="648184"/>
                  <a:pt x="613218" y="734284"/>
                  <a:pt x="507006" y="734284"/>
                </a:cubicBezTo>
                <a:cubicBezTo>
                  <a:pt x="400793" y="734284"/>
                  <a:pt x="314693" y="648184"/>
                  <a:pt x="314693" y="541972"/>
                </a:cubicBezTo>
                <a:cubicBezTo>
                  <a:pt x="314693" y="435759"/>
                  <a:pt x="400793" y="349659"/>
                  <a:pt x="507006" y="349659"/>
                </a:cubicBezTo>
                <a:cubicBezTo>
                  <a:pt x="613218" y="349659"/>
                  <a:pt x="699318" y="435759"/>
                  <a:pt x="699318" y="541972"/>
                </a:cubicBezTo>
                <a:close/>
                <a:moveTo>
                  <a:pt x="624268" y="459676"/>
                </a:moveTo>
                <a:cubicBezTo>
                  <a:pt x="617439" y="452851"/>
                  <a:pt x="606368" y="452851"/>
                  <a:pt x="599540" y="459676"/>
                </a:cubicBezTo>
                <a:lnTo>
                  <a:pt x="472040" y="587179"/>
                </a:lnTo>
                <a:lnTo>
                  <a:pt x="414472" y="529608"/>
                </a:lnTo>
                <a:cubicBezTo>
                  <a:pt x="407643" y="522782"/>
                  <a:pt x="396573" y="522782"/>
                  <a:pt x="389744" y="529608"/>
                </a:cubicBezTo>
                <a:cubicBezTo>
                  <a:pt x="382919" y="536437"/>
                  <a:pt x="382919" y="547507"/>
                  <a:pt x="389744" y="554336"/>
                </a:cubicBezTo>
                <a:lnTo>
                  <a:pt x="459676" y="624268"/>
                </a:lnTo>
                <a:cubicBezTo>
                  <a:pt x="466505" y="631093"/>
                  <a:pt x="477575" y="631093"/>
                  <a:pt x="484404" y="624268"/>
                </a:cubicBezTo>
                <a:lnTo>
                  <a:pt x="624268" y="484404"/>
                </a:lnTo>
                <a:cubicBezTo>
                  <a:pt x="631093" y="477575"/>
                  <a:pt x="631093" y="466505"/>
                  <a:pt x="624268" y="459676"/>
                </a:cubicBezTo>
                <a:close/>
              </a:path>
            </a:pathLst>
          </a:custGeom>
          <a:solidFill>
            <a:schemeClr val="accent2"/>
          </a:solidFill>
          <a:ln w="34925" cap="flat">
            <a:noFill/>
            <a:prstDash val="solid"/>
            <a:miter/>
          </a:ln>
        </p:spPr>
        <p:txBody>
          <a:bodyPr rtlCol="0" anchor="ctr"/>
          <a:lstStyle/>
          <a:p>
            <a:endParaRPr lang="en-US">
              <a:solidFill>
                <a:schemeClr val="accent1"/>
              </a:solidFill>
            </a:endParaRPr>
          </a:p>
        </p:txBody>
      </p:sp>
      <p:sp>
        <p:nvSpPr>
          <p:cNvPr id="36" name="Rectangle 35">
            <a:extLst>
              <a:ext uri="{FF2B5EF4-FFF2-40B4-BE49-F238E27FC236}">
                <a16:creationId xmlns:a16="http://schemas.microsoft.com/office/drawing/2014/main" id="{36CE9DFF-A7A7-26BD-24E3-288B52367BA9}"/>
              </a:ext>
            </a:extLst>
          </p:cNvPr>
          <p:cNvSpPr>
            <a:spLocks noChangeAspect="1"/>
          </p:cNvSpPr>
          <p:nvPr/>
        </p:nvSpPr>
        <p:spPr bwMode="auto">
          <a:xfrm>
            <a:off x="11751129"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2</a:t>
            </a:fld>
            <a:endParaRPr lang="en-US" sz="1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35618957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ingle Corner Rectangle 2">
            <a:extLst>
              <a:ext uri="{FF2B5EF4-FFF2-40B4-BE49-F238E27FC236}">
                <a16:creationId xmlns:a16="http://schemas.microsoft.com/office/drawing/2014/main" id="{C385A9AE-2297-D395-8CD0-CC341E9CA751}"/>
              </a:ext>
              <a:ext uri="{C183D7F6-B498-43B3-948B-1728B52AA6E4}">
                <adec:decorative xmlns:adec="http://schemas.microsoft.com/office/drawing/2017/decorative" val="1"/>
              </a:ext>
            </a:extLst>
          </p:cNvPr>
          <p:cNvSpPr/>
          <p:nvPr/>
        </p:nvSpPr>
        <p:spPr bwMode="auto">
          <a:xfrm flipV="1">
            <a:off x="91439" y="-5"/>
            <a:ext cx="11542101" cy="3254007"/>
          </a:xfrm>
          <a:prstGeom prst="round1Rect">
            <a:avLst>
              <a:gd name="adj" fmla="val 19134"/>
            </a:avLst>
          </a:prstGeom>
          <a:solidFill>
            <a:srgbClr val="F2F2F2"/>
          </a:solidFill>
          <a:ln>
            <a:noFill/>
            <a:headEnd type="none" w="med" len="med"/>
            <a:tailEnd type="none" w="med" len="med"/>
          </a:ln>
          <a:effectLst>
            <a:outerShdw blurRad="635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gradFill>
                <a:gsLst>
                  <a:gs pos="83000">
                    <a:srgbClr val="737373"/>
                  </a:gs>
                  <a:gs pos="100000">
                    <a:srgbClr val="737373"/>
                  </a:gs>
                </a:gsLst>
                <a:lin ang="5400000" scaled="1"/>
              </a:gradFill>
              <a:effectLst/>
              <a:uLnTx/>
              <a:uFillTx/>
              <a:latin typeface="Segoe Sans Display"/>
              <a:ea typeface="+mn-ea"/>
              <a:cs typeface="+mn-cs"/>
            </a:endParaRPr>
          </a:p>
        </p:txBody>
      </p:sp>
      <p:sp>
        <p:nvSpPr>
          <p:cNvPr id="12" name="Oval 11">
            <a:extLst>
              <a:ext uri="{FF2B5EF4-FFF2-40B4-BE49-F238E27FC236}">
                <a16:creationId xmlns:a16="http://schemas.microsoft.com/office/drawing/2014/main" id="{2F29883A-C270-D67E-2616-1AD291EAB5B4}"/>
              </a:ext>
            </a:extLst>
          </p:cNvPr>
          <p:cNvSpPr/>
          <p:nvPr/>
        </p:nvSpPr>
        <p:spPr bwMode="auto">
          <a:xfrm>
            <a:off x="588263" y="2845947"/>
            <a:ext cx="754196" cy="754196"/>
          </a:xfrm>
          <a:prstGeom prst="ellipse">
            <a:avLst/>
          </a:prstGeom>
          <a:solidFill>
            <a:schemeClr val="accent3"/>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6" name="Oval 15">
            <a:extLst>
              <a:ext uri="{FF2B5EF4-FFF2-40B4-BE49-F238E27FC236}">
                <a16:creationId xmlns:a16="http://schemas.microsoft.com/office/drawing/2014/main" id="{215932AE-8CDC-EA4A-2D3E-895F39FF94AD}"/>
              </a:ext>
            </a:extLst>
          </p:cNvPr>
          <p:cNvSpPr/>
          <p:nvPr/>
        </p:nvSpPr>
        <p:spPr bwMode="auto">
          <a:xfrm>
            <a:off x="4417026" y="2845947"/>
            <a:ext cx="754196" cy="75419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7" name="Oval 26">
            <a:extLst>
              <a:ext uri="{FF2B5EF4-FFF2-40B4-BE49-F238E27FC236}">
                <a16:creationId xmlns:a16="http://schemas.microsoft.com/office/drawing/2014/main" id="{7692497E-3DB5-C95D-A160-DF5FCD1E3CA2}"/>
              </a:ext>
            </a:extLst>
          </p:cNvPr>
          <p:cNvSpPr/>
          <p:nvPr/>
        </p:nvSpPr>
        <p:spPr bwMode="auto">
          <a:xfrm>
            <a:off x="8586257" y="2845947"/>
            <a:ext cx="754196" cy="754196"/>
          </a:xfrm>
          <a:prstGeom prst="ellipse">
            <a:avLst/>
          </a:prstGeom>
          <a:solidFill>
            <a:schemeClr val="accent2"/>
          </a:solid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C4F6F0F6-F1E3-26EE-DADD-48E32AE07869}"/>
              </a:ext>
            </a:extLst>
          </p:cNvPr>
          <p:cNvSpPr>
            <a:spLocks noGrp="1"/>
          </p:cNvSpPr>
          <p:nvPr>
            <p:ph type="title"/>
          </p:nvPr>
        </p:nvSpPr>
        <p:spPr>
          <a:xfrm>
            <a:off x="588264" y="457200"/>
            <a:ext cx="4136136" cy="553998"/>
          </a:xfrm>
        </p:spPr>
        <p:txBody>
          <a:bodyPr/>
          <a:lstStyle/>
          <a:p>
            <a:r>
              <a:rPr lang="en-US" dirty="0"/>
              <a:t>Transform your SOC with an integrated, flexible, and intelligent SIEM</a:t>
            </a:r>
          </a:p>
        </p:txBody>
      </p:sp>
      <p:sp>
        <p:nvSpPr>
          <p:cNvPr id="10" name="Rectangle 9">
            <a:extLst>
              <a:ext uri="{FF2B5EF4-FFF2-40B4-BE49-F238E27FC236}">
                <a16:creationId xmlns:a16="http://schemas.microsoft.com/office/drawing/2014/main" id="{EB8ECA09-2583-7904-35AF-20221E048080}"/>
              </a:ext>
            </a:extLst>
          </p:cNvPr>
          <p:cNvSpPr/>
          <p:nvPr/>
        </p:nvSpPr>
        <p:spPr bwMode="auto">
          <a:xfrm>
            <a:off x="0" y="0"/>
            <a:ext cx="91440" cy="64007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DE7AFED2-0986-82A8-5B39-DE3B2860A5B1}"/>
              </a:ext>
            </a:extLst>
          </p:cNvPr>
          <p:cNvSpPr txBox="1"/>
          <p:nvPr/>
        </p:nvSpPr>
        <p:spPr>
          <a:xfrm>
            <a:off x="5328745" y="525456"/>
            <a:ext cx="5803712" cy="2393027"/>
          </a:xfrm>
          <a:prstGeom prst="rect">
            <a:avLst/>
          </a:prstGeom>
          <a:noFill/>
        </p:spPr>
        <p:txBody>
          <a:bodyPr wrap="square" lIns="0" tIns="0" rIns="0" bIns="0" numCol="2" spcCol="274320" rtlCol="0" anchor="t">
            <a:spAutoFit/>
          </a:bodyPr>
          <a:lstStyle/>
          <a:p>
            <a:pPr>
              <a:spcAft>
                <a:spcPts val="1200"/>
              </a:spcAft>
            </a:pPr>
            <a:r>
              <a:rPr lang="en-US" sz="1200" dirty="0"/>
              <a:t>Microsoft Sentinel offers a wide variety of features and capabilities designed to help your SOC team be more efficient, strategic, and effective.</a:t>
            </a:r>
          </a:p>
          <a:p>
            <a:pPr>
              <a:spcAft>
                <a:spcPts val="1200"/>
              </a:spcAft>
            </a:pPr>
            <a:r>
              <a:rPr lang="en-US" sz="1200" dirty="0"/>
              <a:t>Intelligence derived from processing more than 65 trillion signals every day, AI, the expertise of 8,500+ dedicated security professionals, and advanced user and entity behavior analytics (UEBA) is wrangled into immediately actionable insights for rapid threat detection.  </a:t>
            </a:r>
            <a:endParaRPr lang="en-US" sz="1200" dirty="0">
              <a:cs typeface="Segoe UI"/>
            </a:endParaRPr>
          </a:p>
          <a:p>
            <a:pPr>
              <a:spcAft>
                <a:spcPts val="1200"/>
              </a:spcAft>
            </a:pPr>
            <a:r>
              <a:rPr lang="en-US" sz="1200" dirty="0"/>
              <a:t>From there, a machine-learning-powered</a:t>
            </a:r>
            <a:r>
              <a:rPr lang="en-US" sz="1200" dirty="0">
                <a:ea typeface="+mn-lt"/>
                <a:cs typeface="+mn-lt"/>
              </a:rPr>
              <a:t> correlation engine automatically creates prioritized incidents out of an alerts to paint the full picture of an attack. </a:t>
            </a:r>
            <a:endParaRPr lang="en-US" sz="1200" dirty="0">
              <a:highlight>
                <a:srgbClr val="FFFF00"/>
              </a:highlight>
              <a:ea typeface="+mn-lt"/>
              <a:cs typeface="+mn-lt"/>
            </a:endParaRPr>
          </a:p>
          <a:p>
            <a:pPr>
              <a:spcAft>
                <a:spcPts val="1200"/>
              </a:spcAft>
            </a:pPr>
            <a:r>
              <a:rPr lang="en-US" sz="1200" dirty="0">
                <a:cs typeface="Segoe UI"/>
              </a:rPr>
              <a:t>Then you can extend and streamline your productivity using Security Copilot to use built-in generative AI to get incident summaries, impact analysis, reverse engineering of scripts, and step-by-step guidance for threats.</a:t>
            </a:r>
          </a:p>
        </p:txBody>
      </p:sp>
      <p:sp>
        <p:nvSpPr>
          <p:cNvPr id="18" name="TextBox 17">
            <a:extLst>
              <a:ext uri="{FF2B5EF4-FFF2-40B4-BE49-F238E27FC236}">
                <a16:creationId xmlns:a16="http://schemas.microsoft.com/office/drawing/2014/main" id="{E1B01C85-BC06-832D-9C59-2A9F45C69917}"/>
              </a:ext>
            </a:extLst>
          </p:cNvPr>
          <p:cNvSpPr txBox="1"/>
          <p:nvPr/>
        </p:nvSpPr>
        <p:spPr>
          <a:xfrm>
            <a:off x="588264" y="3751799"/>
            <a:ext cx="3366178" cy="2215991"/>
          </a:xfrm>
          <a:prstGeom prst="rect">
            <a:avLst/>
          </a:prstGeom>
          <a:noFill/>
        </p:spPr>
        <p:txBody>
          <a:bodyPr wrap="square" lIns="0" tIns="0" rIns="0" bIns="0" rtlCol="0" anchor="t">
            <a:spAutoFit/>
          </a:bodyPr>
          <a:lstStyle/>
          <a:p>
            <a:pPr>
              <a:spcAft>
                <a:spcPts val="600"/>
              </a:spcAft>
            </a:pPr>
            <a:r>
              <a:rPr lang="en-US" sz="1400" dirty="0">
                <a:latin typeface="+mj-lt"/>
              </a:rPr>
              <a:t>Protect everything</a:t>
            </a:r>
            <a:r>
              <a:rPr kumimoji="0" lang="en-US" sz="1200" b="0" i="0" u="none" strike="noStrike" kern="1200" cap="none" spc="0" normalizeH="0" baseline="0" noProof="0" dirty="0">
                <a:ln>
                  <a:noFill/>
                </a:ln>
                <a:effectLst/>
                <a:uLnTx/>
                <a:uFillTx/>
                <a:latin typeface="+mj-lt"/>
                <a:ea typeface="+mn-ea"/>
                <a:cs typeface="+mn-cs"/>
              </a:rPr>
              <a:t>	</a:t>
            </a:r>
          </a:p>
          <a:p>
            <a:pPr algn="l">
              <a:spcAft>
                <a:spcPts val="600"/>
              </a:spcAft>
            </a:pPr>
            <a:r>
              <a:rPr lang="en-US" sz="1050" dirty="0"/>
              <a:t>Extensible protection can be customized for any unique technology integration.</a:t>
            </a:r>
          </a:p>
          <a:p>
            <a:pPr marL="137160" indent="-137160" algn="l">
              <a:spcAft>
                <a:spcPts val="600"/>
              </a:spcAft>
              <a:buClr>
                <a:schemeClr val="accent3"/>
              </a:buClr>
              <a:buFont typeface="Arial" panose="020B0604020202020204" pitchFamily="34" charset="0"/>
              <a:buChar char="•"/>
            </a:pPr>
            <a:r>
              <a:rPr lang="en-US" sz="1050" dirty="0"/>
              <a:t>Get out-of-the-box coverage for the five largest clouds.</a:t>
            </a:r>
            <a:endParaRPr lang="en-US" sz="1050" dirty="0">
              <a:cs typeface="Segoe Sans Text"/>
            </a:endParaRPr>
          </a:p>
          <a:p>
            <a:pPr marL="137160" indent="-137160" algn="l">
              <a:spcAft>
                <a:spcPts val="600"/>
              </a:spcAft>
              <a:buClr>
                <a:schemeClr val="accent3"/>
              </a:buClr>
              <a:buFont typeface="Arial" panose="020B0604020202020204" pitchFamily="34" charset="0"/>
              <a:buChar char="•"/>
            </a:pPr>
            <a:r>
              <a:rPr lang="en-US" sz="1050" dirty="0"/>
              <a:t>Extend protection easily with 350+ out-of-the-box connectors, a codeless connector platform, and native Microsoft integrations.</a:t>
            </a:r>
          </a:p>
          <a:p>
            <a:pPr marL="137160" indent="-137160" algn="l">
              <a:spcAft>
                <a:spcPts val="600"/>
              </a:spcAft>
              <a:buClr>
                <a:schemeClr val="accent3"/>
              </a:buClr>
              <a:buFont typeface="Arial" panose="020B0604020202020204" pitchFamily="34" charset="0"/>
              <a:buChar char="•"/>
            </a:pPr>
            <a:r>
              <a:rPr lang="en-US" sz="1050" dirty="0"/>
              <a:t>Address evolving demands with a library of customizable content.</a:t>
            </a:r>
          </a:p>
          <a:p>
            <a:pPr marL="137160" indent="-137160" algn="l">
              <a:spcAft>
                <a:spcPts val="600"/>
              </a:spcAft>
              <a:buClr>
                <a:schemeClr val="accent3"/>
              </a:buClr>
              <a:buFont typeface="Arial" panose="020B0604020202020204" pitchFamily="34" charset="0"/>
              <a:buChar char="•"/>
            </a:pPr>
            <a:r>
              <a:rPr lang="en-US" sz="1050" b="0" i="0" dirty="0">
                <a:effectLst/>
                <a:latin typeface="Segoe Sans Text"/>
                <a:cs typeface="Segoe Sans Text"/>
              </a:rPr>
              <a:t>Confidently detect threats with built in UEBA</a:t>
            </a:r>
            <a:r>
              <a:rPr lang="en-US" sz="1050" dirty="0">
                <a:latin typeface="Segoe Sans Text"/>
                <a:cs typeface="Segoe Sans Text"/>
              </a:rPr>
              <a:t>.</a:t>
            </a:r>
            <a:endParaRPr lang="en-US" sz="800" b="0" i="0">
              <a:effectLst/>
              <a:latin typeface="Segoe Sans Text"/>
              <a:cs typeface="Segoe Sans Text"/>
            </a:endParaRPr>
          </a:p>
        </p:txBody>
      </p:sp>
      <p:sp>
        <p:nvSpPr>
          <p:cNvPr id="19" name="TextBox 18">
            <a:extLst>
              <a:ext uri="{FF2B5EF4-FFF2-40B4-BE49-F238E27FC236}">
                <a16:creationId xmlns:a16="http://schemas.microsoft.com/office/drawing/2014/main" id="{2DA336A1-BB02-42F8-BACF-5B086325D781}"/>
              </a:ext>
            </a:extLst>
          </p:cNvPr>
          <p:cNvSpPr txBox="1"/>
          <p:nvPr/>
        </p:nvSpPr>
        <p:spPr>
          <a:xfrm>
            <a:off x="4423523" y="3751799"/>
            <a:ext cx="3700150" cy="2377574"/>
          </a:xfrm>
          <a:prstGeom prst="rect">
            <a:avLst/>
          </a:prstGeom>
          <a:noFill/>
        </p:spPr>
        <p:txBody>
          <a:bodyPr wrap="square" lIns="0" tIns="0" rIns="0" bIns="0" rtlCol="0" anchor="t">
            <a:spAutoFit/>
          </a:bodyPr>
          <a:lstStyle/>
          <a:p>
            <a:pPr>
              <a:spcAft>
                <a:spcPts val="1200"/>
              </a:spcAft>
            </a:pPr>
            <a:r>
              <a:rPr lang="en-US" sz="1400" dirty="0">
                <a:latin typeface="+mj-lt"/>
              </a:rPr>
              <a:t>Increase return on investment (ROI)</a:t>
            </a:r>
          </a:p>
          <a:p>
            <a:pPr algn="l">
              <a:spcAft>
                <a:spcPts val="600"/>
              </a:spcAft>
            </a:pPr>
            <a:r>
              <a:rPr lang="en-US" sz="1050" dirty="0"/>
              <a:t>Now you can protect your bottom line with comprehensive capabilities, visibility, and flexibility.</a:t>
            </a:r>
            <a:endParaRPr lang="en-US" sz="1050" dirty="0">
              <a:cs typeface="Segoe Sans Text"/>
            </a:endParaRPr>
          </a:p>
          <a:p>
            <a:pPr marL="137160" indent="-137160">
              <a:spcAft>
                <a:spcPts val="600"/>
              </a:spcAft>
              <a:buClr>
                <a:schemeClr val="accent3"/>
              </a:buClr>
              <a:buFont typeface="Arial" panose="020B0604020202020204" pitchFamily="34" charset="0"/>
              <a:buChar char="•"/>
            </a:pPr>
            <a:r>
              <a:rPr lang="en-US" sz="1050" dirty="0"/>
              <a:t>Reduce overhead with a cloud native SIEM.. As the first cloud-native SIEM, Microsoft Sentinel offers unparalleled scalability, flexibility, and efficiency. </a:t>
            </a:r>
            <a:r>
              <a:rPr lang="en-US" sz="1050"/>
              <a:t>Organizations may benefit from a 44% reduction in costs and a 35% lower risk of data breaches compared to traditional on-premises SIEMs, resulting in up to a 234% return on investment (ROI).</a:t>
            </a:r>
            <a:endParaRPr lang="en-US" sz="1050" baseline="30000"/>
          </a:p>
          <a:p>
            <a:pPr marL="137160" indent="-137160" algn="l">
              <a:spcAft>
                <a:spcPts val="600"/>
              </a:spcAft>
              <a:buClr>
                <a:schemeClr val="accent3"/>
              </a:buClr>
              <a:buFont typeface="Arial" panose="020B0604020202020204" pitchFamily="34" charset="0"/>
              <a:buChar char="•"/>
            </a:pPr>
            <a:r>
              <a:rPr lang="en-US" sz="1050" dirty="0"/>
              <a:t>Optimize your SOC with targeted recommendations. </a:t>
            </a:r>
            <a:endParaRPr lang="en-US" sz="1050" dirty="0">
              <a:cs typeface="Segoe Sans Text"/>
            </a:endParaRPr>
          </a:p>
          <a:p>
            <a:pPr marL="137160" indent="-137160">
              <a:spcAft>
                <a:spcPts val="600"/>
              </a:spcAft>
              <a:buClr>
                <a:schemeClr val="accent3"/>
              </a:buClr>
              <a:buFont typeface="Arial" panose="020B0604020202020204" pitchFamily="34" charset="0"/>
              <a:buChar char="•"/>
            </a:pPr>
            <a:r>
              <a:rPr lang="en-US" sz="1050" dirty="0"/>
              <a:t>Manage your data at scale with affordable options for storage and volume-based savings. </a:t>
            </a:r>
            <a:endParaRPr lang="en-US" sz="900" dirty="0"/>
          </a:p>
        </p:txBody>
      </p:sp>
      <p:sp>
        <p:nvSpPr>
          <p:cNvPr id="20" name="TextBox 19">
            <a:extLst>
              <a:ext uri="{FF2B5EF4-FFF2-40B4-BE49-F238E27FC236}">
                <a16:creationId xmlns:a16="http://schemas.microsoft.com/office/drawing/2014/main" id="{ED227CCC-63EF-424B-21DF-78D811EB8C59}"/>
              </a:ext>
            </a:extLst>
          </p:cNvPr>
          <p:cNvSpPr txBox="1"/>
          <p:nvPr/>
        </p:nvSpPr>
        <p:spPr>
          <a:xfrm>
            <a:off x="8586258" y="3751799"/>
            <a:ext cx="3017478" cy="2215991"/>
          </a:xfrm>
          <a:prstGeom prst="rect">
            <a:avLst/>
          </a:prstGeom>
          <a:noFill/>
        </p:spPr>
        <p:txBody>
          <a:bodyPr wrap="square" lIns="0" tIns="0" rIns="0" bIns="0" rtlCol="0" anchor="t">
            <a:spAutoFit/>
          </a:bodyPr>
          <a:lstStyle/>
          <a:p>
            <a:pPr>
              <a:spcAft>
                <a:spcPts val="1200"/>
              </a:spcAft>
            </a:pPr>
            <a:r>
              <a:rPr lang="en-US" sz="1400" dirty="0">
                <a:latin typeface="+mj-lt"/>
              </a:rPr>
              <a:t>Move faster</a:t>
            </a:r>
          </a:p>
          <a:p>
            <a:pPr algn="l">
              <a:spcAft>
                <a:spcPts val="600"/>
              </a:spcAft>
            </a:pPr>
            <a:r>
              <a:rPr lang="en-US" sz="1050" dirty="0"/>
              <a:t>AI and automation help your teams achieve more.</a:t>
            </a:r>
            <a:endParaRPr lang="en-US" sz="1050" dirty="0">
              <a:cs typeface="Segoe Sans Text"/>
            </a:endParaRPr>
          </a:p>
          <a:p>
            <a:pPr marL="137160" indent="-137160" algn="l">
              <a:spcAft>
                <a:spcPts val="600"/>
              </a:spcAft>
              <a:buClr>
                <a:schemeClr val="accent3"/>
              </a:buClr>
              <a:buFont typeface="Arial" panose="020B0604020202020204" pitchFamily="34" charset="0"/>
              <a:buChar char="•"/>
            </a:pPr>
            <a:r>
              <a:rPr lang="en-US" sz="1050" dirty="0"/>
              <a:t>Take advantage of a native security orchestration, automation, and response (SOAR) platform to customize automations for rapid response via logic apps. </a:t>
            </a:r>
            <a:endParaRPr lang="en-US" sz="1050" dirty="0">
              <a:cs typeface="Segoe UI"/>
            </a:endParaRPr>
          </a:p>
          <a:p>
            <a:pPr marL="137160" indent="-137160">
              <a:spcAft>
                <a:spcPts val="600"/>
              </a:spcAft>
              <a:buClr>
                <a:schemeClr val="accent3"/>
              </a:buClr>
              <a:buFont typeface="Arial" panose="020B0604020202020204" pitchFamily="34" charset="0"/>
              <a:buChar char="•"/>
            </a:pPr>
            <a:r>
              <a:rPr lang="en-US" sz="1050" dirty="0"/>
              <a:t>Accelerate response and improve quality with Security Copilot, embedded into the experience.</a:t>
            </a:r>
            <a:endParaRPr lang="en-US" sz="1050" dirty="0">
              <a:cs typeface="Segoe UI"/>
            </a:endParaRPr>
          </a:p>
          <a:p>
            <a:pPr marL="137160" indent="-137160" algn="l">
              <a:spcAft>
                <a:spcPts val="600"/>
              </a:spcAft>
              <a:buClr>
                <a:schemeClr val="accent3"/>
              </a:buClr>
              <a:buFont typeface="Arial" panose="020B0604020202020204" pitchFamily="34" charset="0"/>
              <a:buChar char="•"/>
            </a:pPr>
            <a:r>
              <a:rPr lang="en-US" sz="1050" dirty="0"/>
              <a:t>Get machine learning built into many features, including incident correlation, SOC optimizations, and automatic attack disruption.</a:t>
            </a:r>
            <a:endParaRPr lang="en-US" sz="1050" dirty="0">
              <a:cs typeface="Segoe UI"/>
            </a:endParaRPr>
          </a:p>
        </p:txBody>
      </p:sp>
      <p:sp>
        <p:nvSpPr>
          <p:cNvPr id="28" name="Graphic 24">
            <a:extLst>
              <a:ext uri="{FF2B5EF4-FFF2-40B4-BE49-F238E27FC236}">
                <a16:creationId xmlns:a16="http://schemas.microsoft.com/office/drawing/2014/main" id="{BAA76EF5-FF1B-7056-6290-4A92BB7B1D35}"/>
              </a:ext>
            </a:extLst>
          </p:cNvPr>
          <p:cNvSpPr/>
          <p:nvPr/>
        </p:nvSpPr>
        <p:spPr>
          <a:xfrm>
            <a:off x="4609382" y="3028584"/>
            <a:ext cx="369484" cy="388923"/>
          </a:xfrm>
          <a:custGeom>
            <a:avLst/>
            <a:gdLst>
              <a:gd name="connsiteX0" fmla="*/ 261917 w 361957"/>
              <a:gd name="connsiteY0" fmla="*/ 0 h 381000"/>
              <a:gd name="connsiteX1" fmla="*/ 348666 w 361957"/>
              <a:gd name="connsiteY1" fmla="*/ 10 h 381000"/>
              <a:gd name="connsiteX2" fmla="*/ 350577 w 361957"/>
              <a:gd name="connsiteY2" fmla="*/ 275 h 381000"/>
              <a:gd name="connsiteX3" fmla="*/ 352459 w 361957"/>
              <a:gd name="connsiteY3" fmla="*/ 801 h 381000"/>
              <a:gd name="connsiteX4" fmla="*/ 353608 w 361957"/>
              <a:gd name="connsiteY4" fmla="*/ 1288 h 381000"/>
              <a:gd name="connsiteX5" fmla="*/ 357774 w 361957"/>
              <a:gd name="connsiteY5" fmla="*/ 4160 h 381000"/>
              <a:gd name="connsiteX6" fmla="*/ 358550 w 361957"/>
              <a:gd name="connsiteY6" fmla="*/ 4999 h 381000"/>
              <a:gd name="connsiteX7" fmla="*/ 359378 w 361957"/>
              <a:gd name="connsiteY7" fmla="*/ 6073 h 381000"/>
              <a:gd name="connsiteX8" fmla="*/ 360411 w 361957"/>
              <a:gd name="connsiteY8" fmla="*/ 7790 h 381000"/>
              <a:gd name="connsiteX9" fmla="*/ 361148 w 361957"/>
              <a:gd name="connsiteY9" fmla="*/ 9510 h 381000"/>
              <a:gd name="connsiteX10" fmla="*/ 361512 w 361957"/>
              <a:gd name="connsiteY10" fmla="*/ 10731 h 381000"/>
              <a:gd name="connsiteX11" fmla="*/ 361771 w 361957"/>
              <a:gd name="connsiteY11" fmla="*/ 11950 h 381000"/>
              <a:gd name="connsiteX12" fmla="*/ 361950 w 361957"/>
              <a:gd name="connsiteY12" fmla="*/ 13745 h 381000"/>
              <a:gd name="connsiteX13" fmla="*/ 361958 w 361957"/>
              <a:gd name="connsiteY13" fmla="*/ 100087 h 381000"/>
              <a:gd name="connsiteX14" fmla="*/ 347670 w 361957"/>
              <a:gd name="connsiteY14" fmla="*/ 114374 h 381000"/>
              <a:gd name="connsiteX15" fmla="*/ 333514 w 361957"/>
              <a:gd name="connsiteY15" fmla="*/ 102025 h 381000"/>
              <a:gd name="connsiteX16" fmla="*/ 333383 w 361957"/>
              <a:gd name="connsiteY16" fmla="*/ 100087 h 381000"/>
              <a:gd name="connsiteX17" fmla="*/ 333375 w 361957"/>
              <a:gd name="connsiteY17" fmla="*/ 48749 h 381000"/>
              <a:gd name="connsiteX18" fmla="*/ 210706 w 361957"/>
              <a:gd name="connsiteY18" fmla="*/ 171444 h 381000"/>
              <a:gd name="connsiteX19" fmla="*/ 192102 w 361957"/>
              <a:gd name="connsiteY19" fmla="*/ 172829 h 381000"/>
              <a:gd name="connsiteX20" fmla="*/ 190500 w 361957"/>
              <a:gd name="connsiteY20" fmla="*/ 171446 h 381000"/>
              <a:gd name="connsiteX21" fmla="*/ 132773 w 361957"/>
              <a:gd name="connsiteY21" fmla="*/ 116000 h 381000"/>
              <a:gd name="connsiteX22" fmla="*/ 24390 w 361957"/>
              <a:gd name="connsiteY22" fmla="*/ 224382 h 381000"/>
              <a:gd name="connsiteX23" fmla="*/ 4185 w 361957"/>
              <a:gd name="connsiteY23" fmla="*/ 224382 h 381000"/>
              <a:gd name="connsiteX24" fmla="*/ 2801 w 361957"/>
              <a:gd name="connsiteY24" fmla="*/ 205780 h 381000"/>
              <a:gd name="connsiteX25" fmla="*/ 4185 w 361957"/>
              <a:gd name="connsiteY25" fmla="*/ 204176 h 381000"/>
              <a:gd name="connsiteX26" fmla="*/ 122670 w 361957"/>
              <a:gd name="connsiteY26" fmla="*/ 85692 h 381000"/>
              <a:gd name="connsiteX27" fmla="*/ 141273 w 361957"/>
              <a:gd name="connsiteY27" fmla="*/ 84308 h 381000"/>
              <a:gd name="connsiteX28" fmla="*/ 142875 w 361957"/>
              <a:gd name="connsiteY28" fmla="*/ 85692 h 381000"/>
              <a:gd name="connsiteX29" fmla="*/ 200602 w 361957"/>
              <a:gd name="connsiteY29" fmla="*/ 141137 h 381000"/>
              <a:gd name="connsiteX30" fmla="*/ 313144 w 361957"/>
              <a:gd name="connsiteY30" fmla="*/ 28575 h 381000"/>
              <a:gd name="connsiteX31" fmla="*/ 261917 w 361957"/>
              <a:gd name="connsiteY31" fmla="*/ 28575 h 381000"/>
              <a:gd name="connsiteX32" fmla="*/ 247761 w 361957"/>
              <a:gd name="connsiteY32" fmla="*/ 16226 h 381000"/>
              <a:gd name="connsiteX33" fmla="*/ 247629 w 361957"/>
              <a:gd name="connsiteY33" fmla="*/ 14288 h 381000"/>
              <a:gd name="connsiteX34" fmla="*/ 259979 w 361957"/>
              <a:gd name="connsiteY34" fmla="*/ 130 h 381000"/>
              <a:gd name="connsiteX35" fmla="*/ 261917 w 361957"/>
              <a:gd name="connsiteY35" fmla="*/ 0 h 381000"/>
              <a:gd name="connsiteX36" fmla="*/ 14288 w 361957"/>
              <a:gd name="connsiteY36" fmla="*/ 285750 h 381000"/>
              <a:gd name="connsiteX37" fmla="*/ 28575 w 361957"/>
              <a:gd name="connsiteY37" fmla="*/ 300038 h 381000"/>
              <a:gd name="connsiteX38" fmla="*/ 28575 w 361957"/>
              <a:gd name="connsiteY38" fmla="*/ 366713 h 381000"/>
              <a:gd name="connsiteX39" fmla="*/ 14288 w 361957"/>
              <a:gd name="connsiteY39" fmla="*/ 381000 h 381000"/>
              <a:gd name="connsiteX40" fmla="*/ 0 w 361957"/>
              <a:gd name="connsiteY40" fmla="*/ 366713 h 381000"/>
              <a:gd name="connsiteX41" fmla="*/ 0 w 361957"/>
              <a:gd name="connsiteY41" fmla="*/ 300038 h 381000"/>
              <a:gd name="connsiteX42" fmla="*/ 14288 w 361957"/>
              <a:gd name="connsiteY42" fmla="*/ 285750 h 381000"/>
              <a:gd name="connsiteX43" fmla="*/ 123825 w 361957"/>
              <a:gd name="connsiteY43" fmla="*/ 223838 h 381000"/>
              <a:gd name="connsiteX44" fmla="*/ 109538 w 361957"/>
              <a:gd name="connsiteY44" fmla="*/ 209550 h 381000"/>
              <a:gd name="connsiteX45" fmla="*/ 95250 w 361957"/>
              <a:gd name="connsiteY45" fmla="*/ 223838 h 381000"/>
              <a:gd name="connsiteX46" fmla="*/ 95250 w 361957"/>
              <a:gd name="connsiteY46" fmla="*/ 366713 h 381000"/>
              <a:gd name="connsiteX47" fmla="*/ 109538 w 361957"/>
              <a:gd name="connsiteY47" fmla="*/ 381000 h 381000"/>
              <a:gd name="connsiteX48" fmla="*/ 123825 w 361957"/>
              <a:gd name="connsiteY48" fmla="*/ 366713 h 381000"/>
              <a:gd name="connsiteX49" fmla="*/ 123825 w 361957"/>
              <a:gd name="connsiteY49" fmla="*/ 223838 h 381000"/>
              <a:gd name="connsiteX50" fmla="*/ 204788 w 361957"/>
              <a:gd name="connsiteY50" fmla="*/ 247650 h 381000"/>
              <a:gd name="connsiteX51" fmla="*/ 219075 w 361957"/>
              <a:gd name="connsiteY51" fmla="*/ 261938 h 381000"/>
              <a:gd name="connsiteX52" fmla="*/ 219075 w 361957"/>
              <a:gd name="connsiteY52" fmla="*/ 366713 h 381000"/>
              <a:gd name="connsiteX53" fmla="*/ 204788 w 361957"/>
              <a:gd name="connsiteY53" fmla="*/ 381000 h 381000"/>
              <a:gd name="connsiteX54" fmla="*/ 190500 w 361957"/>
              <a:gd name="connsiteY54" fmla="*/ 366713 h 381000"/>
              <a:gd name="connsiteX55" fmla="*/ 190500 w 361957"/>
              <a:gd name="connsiteY55" fmla="*/ 261938 h 381000"/>
              <a:gd name="connsiteX56" fmla="*/ 204788 w 361957"/>
              <a:gd name="connsiteY56" fmla="*/ 247650 h 381000"/>
              <a:gd name="connsiteX57" fmla="*/ 314325 w 361957"/>
              <a:gd name="connsiteY57" fmla="*/ 166688 h 381000"/>
              <a:gd name="connsiteX58" fmla="*/ 300038 w 361957"/>
              <a:gd name="connsiteY58" fmla="*/ 152400 h 381000"/>
              <a:gd name="connsiteX59" fmla="*/ 285750 w 361957"/>
              <a:gd name="connsiteY59" fmla="*/ 166688 h 381000"/>
              <a:gd name="connsiteX60" fmla="*/ 285750 w 361957"/>
              <a:gd name="connsiteY60" fmla="*/ 366713 h 381000"/>
              <a:gd name="connsiteX61" fmla="*/ 300038 w 361957"/>
              <a:gd name="connsiteY61" fmla="*/ 381000 h 381000"/>
              <a:gd name="connsiteX62" fmla="*/ 314325 w 361957"/>
              <a:gd name="connsiteY62" fmla="*/ 366713 h 381000"/>
              <a:gd name="connsiteX63" fmla="*/ 314325 w 361957"/>
              <a:gd name="connsiteY63" fmla="*/ 16668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61957" h="381000">
                <a:moveTo>
                  <a:pt x="261917" y="0"/>
                </a:moveTo>
                <a:lnTo>
                  <a:pt x="348666" y="10"/>
                </a:lnTo>
                <a:lnTo>
                  <a:pt x="350577" y="275"/>
                </a:lnTo>
                <a:lnTo>
                  <a:pt x="352459" y="801"/>
                </a:lnTo>
                <a:lnTo>
                  <a:pt x="353608" y="1288"/>
                </a:lnTo>
                <a:cubicBezTo>
                  <a:pt x="355117" y="1952"/>
                  <a:pt x="356530" y="2918"/>
                  <a:pt x="357774" y="4160"/>
                </a:cubicBezTo>
                <a:lnTo>
                  <a:pt x="358550" y="4999"/>
                </a:lnTo>
                <a:lnTo>
                  <a:pt x="359378" y="6073"/>
                </a:lnTo>
                <a:lnTo>
                  <a:pt x="360411" y="7790"/>
                </a:lnTo>
                <a:lnTo>
                  <a:pt x="361148" y="9510"/>
                </a:lnTo>
                <a:lnTo>
                  <a:pt x="361512" y="10731"/>
                </a:lnTo>
                <a:lnTo>
                  <a:pt x="361771" y="11950"/>
                </a:lnTo>
                <a:lnTo>
                  <a:pt x="361950" y="13745"/>
                </a:lnTo>
                <a:lnTo>
                  <a:pt x="361958" y="100087"/>
                </a:lnTo>
                <a:cubicBezTo>
                  <a:pt x="361958" y="107977"/>
                  <a:pt x="355563" y="114374"/>
                  <a:pt x="347670" y="114374"/>
                </a:cubicBezTo>
                <a:cubicBezTo>
                  <a:pt x="340439" y="114374"/>
                  <a:pt x="334461" y="108999"/>
                  <a:pt x="333514" y="102025"/>
                </a:cubicBezTo>
                <a:lnTo>
                  <a:pt x="333383" y="100087"/>
                </a:lnTo>
                <a:lnTo>
                  <a:pt x="333375" y="48749"/>
                </a:lnTo>
                <a:lnTo>
                  <a:pt x="210706" y="171444"/>
                </a:lnTo>
                <a:cubicBezTo>
                  <a:pt x="205633" y="176517"/>
                  <a:pt x="197695" y="176978"/>
                  <a:pt x="192102" y="172829"/>
                </a:cubicBezTo>
                <a:lnTo>
                  <a:pt x="190500" y="171446"/>
                </a:lnTo>
                <a:lnTo>
                  <a:pt x="132773" y="116000"/>
                </a:lnTo>
                <a:lnTo>
                  <a:pt x="24390" y="224382"/>
                </a:lnTo>
                <a:cubicBezTo>
                  <a:pt x="18811" y="229962"/>
                  <a:pt x="9764" y="229962"/>
                  <a:pt x="4185" y="224382"/>
                </a:cubicBezTo>
                <a:cubicBezTo>
                  <a:pt x="-888" y="219309"/>
                  <a:pt x="-1349" y="211373"/>
                  <a:pt x="2801" y="205780"/>
                </a:cubicBezTo>
                <a:lnTo>
                  <a:pt x="4185" y="204176"/>
                </a:lnTo>
                <a:lnTo>
                  <a:pt x="122670" y="85692"/>
                </a:lnTo>
                <a:cubicBezTo>
                  <a:pt x="127742" y="80619"/>
                  <a:pt x="135680" y="80158"/>
                  <a:pt x="141273" y="84308"/>
                </a:cubicBezTo>
                <a:lnTo>
                  <a:pt x="142875" y="85692"/>
                </a:lnTo>
                <a:lnTo>
                  <a:pt x="200602" y="141137"/>
                </a:lnTo>
                <a:lnTo>
                  <a:pt x="313144" y="28575"/>
                </a:lnTo>
                <a:lnTo>
                  <a:pt x="261917" y="28575"/>
                </a:lnTo>
                <a:cubicBezTo>
                  <a:pt x="254683" y="28575"/>
                  <a:pt x="248705" y="23200"/>
                  <a:pt x="247761" y="16226"/>
                </a:cubicBezTo>
                <a:lnTo>
                  <a:pt x="247629" y="14288"/>
                </a:lnTo>
                <a:cubicBezTo>
                  <a:pt x="247629" y="7054"/>
                  <a:pt x="253005" y="1077"/>
                  <a:pt x="259979" y="130"/>
                </a:cubicBezTo>
                <a:lnTo>
                  <a:pt x="261917" y="0"/>
                </a:lnTo>
                <a:close/>
                <a:moveTo>
                  <a:pt x="14288" y="285750"/>
                </a:moveTo>
                <a:cubicBezTo>
                  <a:pt x="22178" y="285750"/>
                  <a:pt x="28575" y="292147"/>
                  <a:pt x="28575" y="300038"/>
                </a:cubicBezTo>
                <a:lnTo>
                  <a:pt x="28575" y="366713"/>
                </a:lnTo>
                <a:cubicBezTo>
                  <a:pt x="28575" y="374603"/>
                  <a:pt x="22178" y="381000"/>
                  <a:pt x="14288" y="381000"/>
                </a:cubicBezTo>
                <a:cubicBezTo>
                  <a:pt x="6397" y="381000"/>
                  <a:pt x="0" y="374603"/>
                  <a:pt x="0" y="366713"/>
                </a:cubicBezTo>
                <a:lnTo>
                  <a:pt x="0" y="300038"/>
                </a:lnTo>
                <a:cubicBezTo>
                  <a:pt x="0" y="292147"/>
                  <a:pt x="6397" y="285750"/>
                  <a:pt x="14288" y="285750"/>
                </a:cubicBezTo>
                <a:close/>
                <a:moveTo>
                  <a:pt x="123825" y="223838"/>
                </a:moveTo>
                <a:cubicBezTo>
                  <a:pt x="123825" y="215947"/>
                  <a:pt x="117428" y="209550"/>
                  <a:pt x="109538" y="209550"/>
                </a:cubicBezTo>
                <a:cubicBezTo>
                  <a:pt x="101647" y="209550"/>
                  <a:pt x="95250" y="215947"/>
                  <a:pt x="95250" y="223838"/>
                </a:cubicBezTo>
                <a:lnTo>
                  <a:pt x="95250" y="366713"/>
                </a:lnTo>
                <a:cubicBezTo>
                  <a:pt x="95250" y="374603"/>
                  <a:pt x="101647" y="381000"/>
                  <a:pt x="109538" y="381000"/>
                </a:cubicBezTo>
                <a:cubicBezTo>
                  <a:pt x="117428" y="381000"/>
                  <a:pt x="123825" y="374603"/>
                  <a:pt x="123825" y="366713"/>
                </a:cubicBezTo>
                <a:lnTo>
                  <a:pt x="123825" y="223838"/>
                </a:lnTo>
                <a:close/>
                <a:moveTo>
                  <a:pt x="204788" y="247650"/>
                </a:moveTo>
                <a:cubicBezTo>
                  <a:pt x="212678" y="247650"/>
                  <a:pt x="219075" y="254047"/>
                  <a:pt x="219075" y="261938"/>
                </a:cubicBezTo>
                <a:lnTo>
                  <a:pt x="219075" y="366713"/>
                </a:lnTo>
                <a:cubicBezTo>
                  <a:pt x="219075" y="374603"/>
                  <a:pt x="212678" y="381000"/>
                  <a:pt x="204788" y="381000"/>
                </a:cubicBezTo>
                <a:cubicBezTo>
                  <a:pt x="196897" y="381000"/>
                  <a:pt x="190500" y="374603"/>
                  <a:pt x="190500" y="366713"/>
                </a:cubicBezTo>
                <a:lnTo>
                  <a:pt x="190500" y="261938"/>
                </a:lnTo>
                <a:cubicBezTo>
                  <a:pt x="190500" y="254047"/>
                  <a:pt x="196897" y="247650"/>
                  <a:pt x="204788" y="247650"/>
                </a:cubicBezTo>
                <a:close/>
                <a:moveTo>
                  <a:pt x="314325" y="166688"/>
                </a:moveTo>
                <a:cubicBezTo>
                  <a:pt x="314325" y="158797"/>
                  <a:pt x="307928" y="152400"/>
                  <a:pt x="300038" y="152400"/>
                </a:cubicBezTo>
                <a:cubicBezTo>
                  <a:pt x="292147" y="152400"/>
                  <a:pt x="285750" y="158797"/>
                  <a:pt x="285750" y="166688"/>
                </a:cubicBezTo>
                <a:lnTo>
                  <a:pt x="285750" y="366713"/>
                </a:lnTo>
                <a:cubicBezTo>
                  <a:pt x="285750" y="374603"/>
                  <a:pt x="292147" y="381000"/>
                  <a:pt x="300038" y="381000"/>
                </a:cubicBezTo>
                <a:cubicBezTo>
                  <a:pt x="307928" y="381000"/>
                  <a:pt x="314325" y="374603"/>
                  <a:pt x="314325" y="366713"/>
                </a:cubicBezTo>
                <a:lnTo>
                  <a:pt x="314325" y="166688"/>
                </a:lnTo>
                <a:close/>
              </a:path>
            </a:pathLst>
          </a:custGeom>
          <a:solidFill>
            <a:schemeClr val="bg1"/>
          </a:solidFill>
          <a:ln w="19050" cap="flat">
            <a:noFill/>
            <a:prstDash val="solid"/>
            <a:miter/>
          </a:ln>
        </p:spPr>
        <p:txBody>
          <a:bodyPr rtlCol="0" anchor="ctr"/>
          <a:lstStyle/>
          <a:p>
            <a:endParaRPr lang="en-US"/>
          </a:p>
        </p:txBody>
      </p:sp>
      <p:sp>
        <p:nvSpPr>
          <p:cNvPr id="29" name="Graphic 25">
            <a:extLst>
              <a:ext uri="{FF2B5EF4-FFF2-40B4-BE49-F238E27FC236}">
                <a16:creationId xmlns:a16="http://schemas.microsoft.com/office/drawing/2014/main" id="{1C9586D4-B5F0-150E-0C68-3DA44844CD33}"/>
              </a:ext>
            </a:extLst>
          </p:cNvPr>
          <p:cNvSpPr/>
          <p:nvPr/>
        </p:nvSpPr>
        <p:spPr>
          <a:xfrm>
            <a:off x="792671" y="3028579"/>
            <a:ext cx="388922" cy="388932"/>
          </a:xfrm>
          <a:custGeom>
            <a:avLst/>
            <a:gdLst>
              <a:gd name="connsiteX0" fmla="*/ 152400 w 381000"/>
              <a:gd name="connsiteY0" fmla="*/ 0 h 381009"/>
              <a:gd name="connsiteX1" fmla="*/ 228600 w 381000"/>
              <a:gd name="connsiteY1" fmla="*/ 76200 h 381009"/>
              <a:gd name="connsiteX2" fmla="*/ 228600 w 381000"/>
              <a:gd name="connsiteY2" fmla="*/ 114300 h 381009"/>
              <a:gd name="connsiteX3" fmla="*/ 261938 w 381000"/>
              <a:gd name="connsiteY3" fmla="*/ 114300 h 381009"/>
              <a:gd name="connsiteX4" fmla="*/ 304800 w 381000"/>
              <a:gd name="connsiteY4" fmla="*/ 157163 h 381009"/>
              <a:gd name="connsiteX5" fmla="*/ 304808 w 381000"/>
              <a:gd name="connsiteY5" fmla="*/ 171450 h 381009"/>
              <a:gd name="connsiteX6" fmla="*/ 287727 w 381000"/>
              <a:gd name="connsiteY6" fmla="*/ 177710 h 381009"/>
              <a:gd name="connsiteX7" fmla="*/ 285685 w 381000"/>
              <a:gd name="connsiteY7" fmla="*/ 179628 h 381009"/>
              <a:gd name="connsiteX8" fmla="*/ 276242 w 381000"/>
              <a:gd name="connsiteY8" fmla="*/ 188328 h 381009"/>
              <a:gd name="connsiteX9" fmla="*/ 276225 w 381000"/>
              <a:gd name="connsiteY9" fmla="*/ 157163 h 381009"/>
              <a:gd name="connsiteX10" fmla="*/ 261938 w 381000"/>
              <a:gd name="connsiteY10" fmla="*/ 142875 h 381009"/>
              <a:gd name="connsiteX11" fmla="*/ 42863 w 381000"/>
              <a:gd name="connsiteY11" fmla="*/ 142875 h 381009"/>
              <a:gd name="connsiteX12" fmla="*/ 28575 w 381000"/>
              <a:gd name="connsiteY12" fmla="*/ 157163 h 381009"/>
              <a:gd name="connsiteX13" fmla="*/ 28575 w 381000"/>
              <a:gd name="connsiteY13" fmla="*/ 338138 h 381009"/>
              <a:gd name="connsiteX14" fmla="*/ 42863 w 381000"/>
              <a:gd name="connsiteY14" fmla="*/ 352425 h 381009"/>
              <a:gd name="connsiteX15" fmla="*/ 231237 w 381000"/>
              <a:gd name="connsiteY15" fmla="*/ 352440 h 381009"/>
              <a:gd name="connsiteX16" fmla="*/ 260572 w 381000"/>
              <a:gd name="connsiteY16" fmla="*/ 381010 h 381009"/>
              <a:gd name="connsiteX17" fmla="*/ 42863 w 381000"/>
              <a:gd name="connsiteY17" fmla="*/ 381000 h 381009"/>
              <a:gd name="connsiteX18" fmla="*/ 0 w 381000"/>
              <a:gd name="connsiteY18" fmla="*/ 338138 h 381009"/>
              <a:gd name="connsiteX19" fmla="*/ 0 w 381000"/>
              <a:gd name="connsiteY19" fmla="*/ 157163 h 381009"/>
              <a:gd name="connsiteX20" fmla="*/ 42863 w 381000"/>
              <a:gd name="connsiteY20" fmla="*/ 114300 h 381009"/>
              <a:gd name="connsiteX21" fmla="*/ 76200 w 381000"/>
              <a:gd name="connsiteY21" fmla="*/ 114300 h 381009"/>
              <a:gd name="connsiteX22" fmla="*/ 76200 w 381000"/>
              <a:gd name="connsiteY22" fmla="*/ 76200 h 381009"/>
              <a:gd name="connsiteX23" fmla="*/ 152400 w 381000"/>
              <a:gd name="connsiteY23" fmla="*/ 0 h 381009"/>
              <a:gd name="connsiteX24" fmla="*/ 310205 w 381000"/>
              <a:gd name="connsiteY24" fmla="*/ 192830 h 381009"/>
              <a:gd name="connsiteX25" fmla="*/ 373380 w 381000"/>
              <a:gd name="connsiteY25" fmla="*/ 222251 h 381009"/>
              <a:gd name="connsiteX26" fmla="*/ 380846 w 381000"/>
              <a:gd name="connsiteY26" fmla="*/ 228589 h 381009"/>
              <a:gd name="connsiteX27" fmla="*/ 381000 w 381000"/>
              <a:gd name="connsiteY27" fmla="*/ 230187 h 381009"/>
              <a:gd name="connsiteX28" fmla="*/ 381000 w 381000"/>
              <a:gd name="connsiteY28" fmla="*/ 277833 h 381009"/>
              <a:gd name="connsiteX29" fmla="*/ 307210 w 381000"/>
              <a:gd name="connsiteY29" fmla="*/ 380592 h 381009"/>
              <a:gd name="connsiteX30" fmla="*/ 302390 w 381000"/>
              <a:gd name="connsiteY30" fmla="*/ 380592 h 381009"/>
              <a:gd name="connsiteX31" fmla="*/ 228684 w 381000"/>
              <a:gd name="connsiteY31" fmla="*/ 282887 h 381009"/>
              <a:gd name="connsiteX32" fmla="*/ 228600 w 381000"/>
              <a:gd name="connsiteY32" fmla="*/ 277833 h 381009"/>
              <a:gd name="connsiteX33" fmla="*/ 228600 w 381000"/>
              <a:gd name="connsiteY33" fmla="*/ 230187 h 381009"/>
              <a:gd name="connsiteX34" fmla="*/ 236220 w 381000"/>
              <a:gd name="connsiteY34" fmla="*/ 222251 h 381009"/>
              <a:gd name="connsiteX35" fmla="*/ 299424 w 381000"/>
              <a:gd name="connsiteY35" fmla="*/ 192824 h 381009"/>
              <a:gd name="connsiteX36" fmla="*/ 310205 w 381000"/>
              <a:gd name="connsiteY36" fmla="*/ 192830 h 381009"/>
              <a:gd name="connsiteX37" fmla="*/ 152402 w 381000"/>
              <a:gd name="connsiteY37" fmla="*/ 219075 h 381009"/>
              <a:gd name="connsiteX38" fmla="*/ 180977 w 381000"/>
              <a:gd name="connsiteY38" fmla="*/ 247650 h 381009"/>
              <a:gd name="connsiteX39" fmla="*/ 152402 w 381000"/>
              <a:gd name="connsiteY39" fmla="*/ 276225 h 381009"/>
              <a:gd name="connsiteX40" fmla="*/ 123827 w 381000"/>
              <a:gd name="connsiteY40" fmla="*/ 247650 h 381009"/>
              <a:gd name="connsiteX41" fmla="*/ 152402 w 381000"/>
              <a:gd name="connsiteY41" fmla="*/ 219075 h 381009"/>
              <a:gd name="connsiteX42" fmla="*/ 152400 w 381000"/>
              <a:gd name="connsiteY42" fmla="*/ 28575 h 381009"/>
              <a:gd name="connsiteX43" fmla="*/ 104775 w 381000"/>
              <a:gd name="connsiteY43" fmla="*/ 76200 h 381009"/>
              <a:gd name="connsiteX44" fmla="*/ 104775 w 381000"/>
              <a:gd name="connsiteY44" fmla="*/ 114300 h 381009"/>
              <a:gd name="connsiteX45" fmla="*/ 200025 w 381000"/>
              <a:gd name="connsiteY45" fmla="*/ 114300 h 381009"/>
              <a:gd name="connsiteX46" fmla="*/ 200025 w 381000"/>
              <a:gd name="connsiteY46" fmla="*/ 76200 h 381009"/>
              <a:gd name="connsiteX47" fmla="*/ 152400 w 381000"/>
              <a:gd name="connsiteY47" fmla="*/ 28575 h 3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1000" h="381009">
                <a:moveTo>
                  <a:pt x="152400" y="0"/>
                </a:moveTo>
                <a:cubicBezTo>
                  <a:pt x="194483" y="0"/>
                  <a:pt x="228600" y="34116"/>
                  <a:pt x="228600" y="76200"/>
                </a:cubicBezTo>
                <a:lnTo>
                  <a:pt x="228600" y="114300"/>
                </a:lnTo>
                <a:lnTo>
                  <a:pt x="261938" y="114300"/>
                </a:lnTo>
                <a:cubicBezTo>
                  <a:pt x="285609" y="114300"/>
                  <a:pt x="304800" y="133490"/>
                  <a:pt x="304800" y="157163"/>
                </a:cubicBezTo>
                <a:lnTo>
                  <a:pt x="304808" y="171450"/>
                </a:lnTo>
                <a:cubicBezTo>
                  <a:pt x="298733" y="171450"/>
                  <a:pt x="292658" y="173538"/>
                  <a:pt x="287727" y="177710"/>
                </a:cubicBezTo>
                <a:lnTo>
                  <a:pt x="285685" y="179628"/>
                </a:lnTo>
                <a:cubicBezTo>
                  <a:pt x="282565" y="182876"/>
                  <a:pt x="279422" y="185774"/>
                  <a:pt x="276242" y="188328"/>
                </a:cubicBezTo>
                <a:lnTo>
                  <a:pt x="276225" y="157163"/>
                </a:lnTo>
                <a:cubicBezTo>
                  <a:pt x="276225" y="149272"/>
                  <a:pt x="269828" y="142875"/>
                  <a:pt x="261938" y="142875"/>
                </a:cubicBezTo>
                <a:lnTo>
                  <a:pt x="42863" y="142875"/>
                </a:lnTo>
                <a:cubicBezTo>
                  <a:pt x="34972" y="142875"/>
                  <a:pt x="28575" y="149272"/>
                  <a:pt x="28575" y="157163"/>
                </a:cubicBezTo>
                <a:lnTo>
                  <a:pt x="28575" y="338138"/>
                </a:lnTo>
                <a:cubicBezTo>
                  <a:pt x="28575" y="346028"/>
                  <a:pt x="34972" y="352425"/>
                  <a:pt x="42863" y="352425"/>
                </a:cubicBezTo>
                <a:lnTo>
                  <a:pt x="231237" y="352440"/>
                </a:lnTo>
                <a:cubicBezTo>
                  <a:pt x="239001" y="363424"/>
                  <a:pt x="248804" y="372980"/>
                  <a:pt x="260572" y="381010"/>
                </a:cubicBezTo>
                <a:lnTo>
                  <a:pt x="42863" y="381000"/>
                </a:lnTo>
                <a:cubicBezTo>
                  <a:pt x="19190" y="381000"/>
                  <a:pt x="0" y="361809"/>
                  <a:pt x="0" y="338138"/>
                </a:cubicBezTo>
                <a:lnTo>
                  <a:pt x="0" y="157163"/>
                </a:lnTo>
                <a:cubicBezTo>
                  <a:pt x="0" y="133490"/>
                  <a:pt x="19190" y="114300"/>
                  <a:pt x="42863" y="114300"/>
                </a:cubicBezTo>
                <a:lnTo>
                  <a:pt x="76200" y="114300"/>
                </a:lnTo>
                <a:lnTo>
                  <a:pt x="76200" y="76200"/>
                </a:lnTo>
                <a:cubicBezTo>
                  <a:pt x="76200" y="34116"/>
                  <a:pt x="110316" y="0"/>
                  <a:pt x="152400" y="0"/>
                </a:cubicBezTo>
                <a:close/>
                <a:moveTo>
                  <a:pt x="310205" y="192830"/>
                </a:moveTo>
                <a:cubicBezTo>
                  <a:pt x="329104" y="212552"/>
                  <a:pt x="350046" y="222251"/>
                  <a:pt x="373380" y="222251"/>
                </a:cubicBezTo>
                <a:cubicBezTo>
                  <a:pt x="377062" y="222251"/>
                  <a:pt x="380135" y="224971"/>
                  <a:pt x="380846" y="228589"/>
                </a:cubicBezTo>
                <a:lnTo>
                  <a:pt x="381000" y="230187"/>
                </a:lnTo>
                <a:lnTo>
                  <a:pt x="381000" y="277833"/>
                </a:lnTo>
                <a:cubicBezTo>
                  <a:pt x="381000" y="328923"/>
                  <a:pt x="355987" y="363657"/>
                  <a:pt x="307210" y="380592"/>
                </a:cubicBezTo>
                <a:cubicBezTo>
                  <a:pt x="305646" y="381135"/>
                  <a:pt x="303954" y="381135"/>
                  <a:pt x="302390" y="380592"/>
                </a:cubicBezTo>
                <a:cubicBezTo>
                  <a:pt x="255240" y="364221"/>
                  <a:pt x="230294" y="331219"/>
                  <a:pt x="228684" y="282887"/>
                </a:cubicBezTo>
                <a:lnTo>
                  <a:pt x="228600" y="277833"/>
                </a:lnTo>
                <a:lnTo>
                  <a:pt x="228600" y="230187"/>
                </a:lnTo>
                <a:cubicBezTo>
                  <a:pt x="228600" y="225803"/>
                  <a:pt x="232012" y="222251"/>
                  <a:pt x="236220" y="222251"/>
                </a:cubicBezTo>
                <a:cubicBezTo>
                  <a:pt x="259526" y="222251"/>
                  <a:pt x="280479" y="212550"/>
                  <a:pt x="299424" y="192824"/>
                </a:cubicBezTo>
                <a:cubicBezTo>
                  <a:pt x="302402" y="189723"/>
                  <a:pt x="307231" y="189727"/>
                  <a:pt x="310205" y="192830"/>
                </a:cubicBezTo>
                <a:close/>
                <a:moveTo>
                  <a:pt x="152402" y="219075"/>
                </a:moveTo>
                <a:cubicBezTo>
                  <a:pt x="168185" y="219075"/>
                  <a:pt x="180977" y="231869"/>
                  <a:pt x="180977" y="247650"/>
                </a:cubicBezTo>
                <a:cubicBezTo>
                  <a:pt x="180977" y="263431"/>
                  <a:pt x="168185" y="276225"/>
                  <a:pt x="152402" y="276225"/>
                </a:cubicBezTo>
                <a:cubicBezTo>
                  <a:pt x="136621" y="276225"/>
                  <a:pt x="123827" y="263431"/>
                  <a:pt x="123827" y="247650"/>
                </a:cubicBezTo>
                <a:cubicBezTo>
                  <a:pt x="123827" y="231869"/>
                  <a:pt x="136621" y="219075"/>
                  <a:pt x="152402" y="219075"/>
                </a:cubicBezTo>
                <a:close/>
                <a:moveTo>
                  <a:pt x="152400" y="28575"/>
                </a:moveTo>
                <a:cubicBezTo>
                  <a:pt x="126097" y="28575"/>
                  <a:pt x="104775" y="49897"/>
                  <a:pt x="104775" y="76200"/>
                </a:cubicBezTo>
                <a:lnTo>
                  <a:pt x="104775" y="114300"/>
                </a:lnTo>
                <a:lnTo>
                  <a:pt x="200025" y="114300"/>
                </a:lnTo>
                <a:lnTo>
                  <a:pt x="200025" y="76200"/>
                </a:lnTo>
                <a:cubicBezTo>
                  <a:pt x="200025" y="49897"/>
                  <a:pt x="178702" y="28575"/>
                  <a:pt x="152400" y="28575"/>
                </a:cubicBezTo>
                <a:close/>
              </a:path>
            </a:pathLst>
          </a:custGeom>
          <a:solidFill>
            <a:schemeClr val="bg1"/>
          </a:solidFill>
          <a:ln w="19050" cap="flat">
            <a:noFill/>
            <a:prstDash val="solid"/>
            <a:miter/>
          </a:ln>
        </p:spPr>
        <p:txBody>
          <a:bodyPr rtlCol="0" anchor="ctr"/>
          <a:lstStyle/>
          <a:p>
            <a:endParaRPr lang="en-US"/>
          </a:p>
        </p:txBody>
      </p:sp>
      <p:sp>
        <p:nvSpPr>
          <p:cNvPr id="30" name="Graphic 26">
            <a:extLst>
              <a:ext uri="{FF2B5EF4-FFF2-40B4-BE49-F238E27FC236}">
                <a16:creationId xmlns:a16="http://schemas.microsoft.com/office/drawing/2014/main" id="{486F1ABB-08C6-5896-2983-33ABB1F620FC}"/>
              </a:ext>
            </a:extLst>
          </p:cNvPr>
          <p:cNvSpPr/>
          <p:nvPr/>
        </p:nvSpPr>
        <p:spPr>
          <a:xfrm>
            <a:off x="8772637" y="3032316"/>
            <a:ext cx="381436" cy="381458"/>
          </a:xfrm>
          <a:custGeom>
            <a:avLst/>
            <a:gdLst>
              <a:gd name="connsiteX0" fmla="*/ 202938 w 373666"/>
              <a:gd name="connsiteY0" fmla="*/ 103400 h 373687"/>
              <a:gd name="connsiteX1" fmla="*/ 270289 w 373666"/>
              <a:gd name="connsiteY1" fmla="*/ 103400 h 373687"/>
              <a:gd name="connsiteX2" fmla="*/ 270289 w 373666"/>
              <a:gd name="connsiteY2" fmla="*/ 170752 h 373687"/>
              <a:gd name="connsiteX3" fmla="*/ 202938 w 373666"/>
              <a:gd name="connsiteY3" fmla="*/ 170752 h 373687"/>
              <a:gd name="connsiteX4" fmla="*/ 202938 w 373666"/>
              <a:gd name="connsiteY4" fmla="*/ 103400 h 373687"/>
              <a:gd name="connsiteX5" fmla="*/ 250083 w 373666"/>
              <a:gd name="connsiteY5" fmla="*/ 123606 h 373687"/>
              <a:gd name="connsiteX6" fmla="*/ 223142 w 373666"/>
              <a:gd name="connsiteY6" fmla="*/ 123606 h 373687"/>
              <a:gd name="connsiteX7" fmla="*/ 223142 w 373666"/>
              <a:gd name="connsiteY7" fmla="*/ 150547 h 373687"/>
              <a:gd name="connsiteX8" fmla="*/ 250083 w 373666"/>
              <a:gd name="connsiteY8" fmla="*/ 150547 h 373687"/>
              <a:gd name="connsiteX9" fmla="*/ 250083 w 373666"/>
              <a:gd name="connsiteY9" fmla="*/ 123606 h 373687"/>
              <a:gd name="connsiteX10" fmla="*/ 363937 w 373666"/>
              <a:gd name="connsiteY10" fmla="*/ 44181 h 373687"/>
              <a:gd name="connsiteX11" fmla="*/ 329437 w 373666"/>
              <a:gd name="connsiteY11" fmla="*/ 9696 h 373687"/>
              <a:gd name="connsiteX12" fmla="*/ 316824 w 373666"/>
              <a:gd name="connsiteY12" fmla="*/ 5782 h 373687"/>
              <a:gd name="connsiteX13" fmla="*/ 187785 w 373666"/>
              <a:gd name="connsiteY13" fmla="*/ 37666 h 373687"/>
              <a:gd name="connsiteX14" fmla="*/ 168815 w 373666"/>
              <a:gd name="connsiteY14" fmla="*/ 56637 h 373687"/>
              <a:gd name="connsiteX15" fmla="*/ 81773 w 373666"/>
              <a:gd name="connsiteY15" fmla="*/ 62857 h 373687"/>
              <a:gd name="connsiteX16" fmla="*/ 58103 w 373666"/>
              <a:gd name="connsiteY16" fmla="*/ 86528 h 373687"/>
              <a:gd name="connsiteX17" fmla="*/ 58103 w 373666"/>
              <a:gd name="connsiteY17" fmla="*/ 106733 h 373687"/>
              <a:gd name="connsiteX18" fmla="*/ 88411 w 373666"/>
              <a:gd name="connsiteY18" fmla="*/ 137041 h 373687"/>
              <a:gd name="connsiteX19" fmla="*/ 84986 w 373666"/>
              <a:gd name="connsiteY19" fmla="*/ 140467 h 373687"/>
              <a:gd name="connsiteX20" fmla="*/ 84986 w 373666"/>
              <a:gd name="connsiteY20" fmla="*/ 187613 h 373687"/>
              <a:gd name="connsiteX21" fmla="*/ 94422 w 373666"/>
              <a:gd name="connsiteY21" fmla="*/ 197049 h 373687"/>
              <a:gd name="connsiteX22" fmla="*/ 67837 w 373666"/>
              <a:gd name="connsiteY22" fmla="*/ 212213 h 373687"/>
              <a:gd name="connsiteX23" fmla="*/ 60755 w 373666"/>
              <a:gd name="connsiteY23" fmla="*/ 222721 h 373687"/>
              <a:gd name="connsiteX24" fmla="*/ 64812 w 373666"/>
              <a:gd name="connsiteY24" fmla="*/ 234726 h 373687"/>
              <a:gd name="connsiteX25" fmla="*/ 138900 w 373666"/>
              <a:gd name="connsiteY25" fmla="*/ 308813 h 373687"/>
              <a:gd name="connsiteX26" fmla="*/ 150895 w 373666"/>
              <a:gd name="connsiteY26" fmla="*/ 312873 h 373687"/>
              <a:gd name="connsiteX27" fmla="*/ 161405 w 373666"/>
              <a:gd name="connsiteY27" fmla="*/ 305805 h 373687"/>
              <a:gd name="connsiteX28" fmla="*/ 176605 w 373666"/>
              <a:gd name="connsiteY28" fmla="*/ 279232 h 373687"/>
              <a:gd name="connsiteX29" fmla="*/ 186077 w 373666"/>
              <a:gd name="connsiteY29" fmla="*/ 288702 h 373687"/>
              <a:gd name="connsiteX30" fmla="*/ 233222 w 373666"/>
              <a:gd name="connsiteY30" fmla="*/ 288702 h 373687"/>
              <a:gd name="connsiteX31" fmla="*/ 236590 w 373666"/>
              <a:gd name="connsiteY31" fmla="*/ 285336 h 373687"/>
              <a:gd name="connsiteX32" fmla="*/ 266872 w 373666"/>
              <a:gd name="connsiteY32" fmla="*/ 315618 h 373687"/>
              <a:gd name="connsiteX33" fmla="*/ 287078 w 373666"/>
              <a:gd name="connsiteY33" fmla="*/ 315618 h 373687"/>
              <a:gd name="connsiteX34" fmla="*/ 310748 w 373666"/>
              <a:gd name="connsiteY34" fmla="*/ 291946 h 373687"/>
              <a:gd name="connsiteX35" fmla="*/ 316990 w 373666"/>
              <a:gd name="connsiteY35" fmla="*/ 204936 h 373687"/>
              <a:gd name="connsiteX36" fmla="*/ 336000 w 373666"/>
              <a:gd name="connsiteY36" fmla="*/ 185924 h 373687"/>
              <a:gd name="connsiteX37" fmla="*/ 367869 w 373666"/>
              <a:gd name="connsiteY37" fmla="*/ 56836 h 373687"/>
              <a:gd name="connsiteX38" fmla="*/ 363937 w 373666"/>
              <a:gd name="connsiteY38" fmla="*/ 44181 h 373687"/>
              <a:gd name="connsiteX39" fmla="*/ 320968 w 373666"/>
              <a:gd name="connsiteY39" fmla="*/ 36987 h 373687"/>
              <a:gd name="connsiteX40" fmla="*/ 336650 w 373666"/>
              <a:gd name="connsiteY40" fmla="*/ 52662 h 373687"/>
              <a:gd name="connsiteX41" fmla="*/ 340582 w 373666"/>
              <a:gd name="connsiteY41" fmla="*/ 65317 h 373687"/>
              <a:gd name="connsiteX42" fmla="*/ 315796 w 373666"/>
              <a:gd name="connsiteY42" fmla="*/ 165719 h 373687"/>
              <a:gd name="connsiteX43" fmla="*/ 213017 w 373666"/>
              <a:gd name="connsiteY43" fmla="*/ 268498 h 373687"/>
              <a:gd name="connsiteX44" fmla="*/ 206281 w 373666"/>
              <a:gd name="connsiteY44" fmla="*/ 268498 h 373687"/>
              <a:gd name="connsiteX45" fmla="*/ 105191 w 373666"/>
              <a:gd name="connsiteY45" fmla="*/ 167407 h 373687"/>
              <a:gd name="connsiteX46" fmla="*/ 105191 w 373666"/>
              <a:gd name="connsiteY46" fmla="*/ 160673 h 373687"/>
              <a:gd name="connsiteX47" fmla="*/ 207992 w 373666"/>
              <a:gd name="connsiteY47" fmla="*/ 57871 h 373687"/>
              <a:gd name="connsiteX48" fmla="*/ 308355 w 373666"/>
              <a:gd name="connsiteY48" fmla="*/ 33073 h 373687"/>
              <a:gd name="connsiteX49" fmla="*/ 320968 w 373666"/>
              <a:gd name="connsiteY49" fmla="*/ 36987 h 373687"/>
              <a:gd name="connsiteX50" fmla="*/ 296414 w 373666"/>
              <a:gd name="connsiteY50" fmla="*/ 225511 h 373687"/>
              <a:gd name="connsiteX51" fmla="*/ 290541 w 373666"/>
              <a:gd name="connsiteY51" fmla="*/ 271742 h 373687"/>
              <a:gd name="connsiteX52" fmla="*/ 276974 w 373666"/>
              <a:gd name="connsiteY52" fmla="*/ 285309 h 373687"/>
              <a:gd name="connsiteX53" fmla="*/ 256796 w 373666"/>
              <a:gd name="connsiteY53" fmla="*/ 265130 h 373687"/>
              <a:gd name="connsiteX54" fmla="*/ 296414 w 373666"/>
              <a:gd name="connsiteY54" fmla="*/ 225511 h 373687"/>
              <a:gd name="connsiteX55" fmla="*/ 101979 w 373666"/>
              <a:gd name="connsiteY55" fmla="*/ 83063 h 373687"/>
              <a:gd name="connsiteX56" fmla="*/ 148241 w 373666"/>
              <a:gd name="connsiteY56" fmla="*/ 77210 h 373687"/>
              <a:gd name="connsiteX57" fmla="*/ 108617 w 373666"/>
              <a:gd name="connsiteY57" fmla="*/ 116836 h 373687"/>
              <a:gd name="connsiteX58" fmla="*/ 88411 w 373666"/>
              <a:gd name="connsiteY58" fmla="*/ 96630 h 373687"/>
              <a:gd name="connsiteX59" fmla="*/ 101979 w 373666"/>
              <a:gd name="connsiteY59" fmla="*/ 83063 h 373687"/>
              <a:gd name="connsiteX60" fmla="*/ 155663 w 373666"/>
              <a:gd name="connsiteY60" fmla="*/ 258291 h 373687"/>
              <a:gd name="connsiteX61" fmla="*/ 145885 w 373666"/>
              <a:gd name="connsiteY61" fmla="*/ 275386 h 373687"/>
              <a:gd name="connsiteX62" fmla="*/ 98256 w 373666"/>
              <a:gd name="connsiteY62" fmla="*/ 227759 h 373687"/>
              <a:gd name="connsiteX63" fmla="*/ 115370 w 373666"/>
              <a:gd name="connsiteY63" fmla="*/ 217998 h 373687"/>
              <a:gd name="connsiteX64" fmla="*/ 155663 w 373666"/>
              <a:gd name="connsiteY64" fmla="*/ 258291 h 373687"/>
              <a:gd name="connsiteX65" fmla="*/ 81640 w 373666"/>
              <a:gd name="connsiteY65" fmla="*/ 312254 h 373687"/>
              <a:gd name="connsiteX66" fmla="*/ 81640 w 373666"/>
              <a:gd name="connsiteY66" fmla="*/ 292047 h 373687"/>
              <a:gd name="connsiteX67" fmla="*/ 61435 w 373666"/>
              <a:gd name="connsiteY67" fmla="*/ 292047 h 373687"/>
              <a:gd name="connsiteX68" fmla="*/ 14288 w 373666"/>
              <a:gd name="connsiteY68" fmla="*/ 339194 h 373687"/>
              <a:gd name="connsiteX69" fmla="*/ 14288 w 373666"/>
              <a:gd name="connsiteY69" fmla="*/ 359401 h 373687"/>
              <a:gd name="connsiteX70" fmla="*/ 34494 w 373666"/>
              <a:gd name="connsiteY70" fmla="*/ 359401 h 373687"/>
              <a:gd name="connsiteX71" fmla="*/ 81640 w 373666"/>
              <a:gd name="connsiteY71" fmla="*/ 312254 h 373687"/>
              <a:gd name="connsiteX72" fmla="*/ 44596 w 373666"/>
              <a:gd name="connsiteY72" fmla="*/ 255005 h 373687"/>
              <a:gd name="connsiteX73" fmla="*/ 44596 w 373666"/>
              <a:gd name="connsiteY73" fmla="*/ 275211 h 373687"/>
              <a:gd name="connsiteX74" fmla="*/ 24390 w 373666"/>
              <a:gd name="connsiteY74" fmla="*/ 295415 h 373687"/>
              <a:gd name="connsiteX75" fmla="*/ 4185 w 373666"/>
              <a:gd name="connsiteY75" fmla="*/ 295415 h 373687"/>
              <a:gd name="connsiteX76" fmla="*/ 4185 w 373666"/>
              <a:gd name="connsiteY76" fmla="*/ 275211 h 373687"/>
              <a:gd name="connsiteX77" fmla="*/ 24390 w 373666"/>
              <a:gd name="connsiteY77" fmla="*/ 255005 h 373687"/>
              <a:gd name="connsiteX78" fmla="*/ 44596 w 373666"/>
              <a:gd name="connsiteY78" fmla="*/ 255005 h 373687"/>
              <a:gd name="connsiteX79" fmla="*/ 118645 w 373666"/>
              <a:gd name="connsiteY79" fmla="*/ 349336 h 373687"/>
              <a:gd name="connsiteX80" fmla="*/ 118645 w 373666"/>
              <a:gd name="connsiteY80" fmla="*/ 329132 h 373687"/>
              <a:gd name="connsiteX81" fmla="*/ 98440 w 373666"/>
              <a:gd name="connsiteY81" fmla="*/ 329132 h 373687"/>
              <a:gd name="connsiteX82" fmla="*/ 78273 w 373666"/>
              <a:gd name="connsiteY82" fmla="*/ 349296 h 373687"/>
              <a:gd name="connsiteX83" fmla="*/ 78273 w 373666"/>
              <a:gd name="connsiteY83" fmla="*/ 369503 h 373687"/>
              <a:gd name="connsiteX84" fmla="*/ 98479 w 373666"/>
              <a:gd name="connsiteY84" fmla="*/ 369503 h 373687"/>
              <a:gd name="connsiteX85" fmla="*/ 118645 w 373666"/>
              <a:gd name="connsiteY85" fmla="*/ 349336 h 3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3666" h="373687">
                <a:moveTo>
                  <a:pt x="202938" y="103400"/>
                </a:moveTo>
                <a:cubicBezTo>
                  <a:pt x="221536" y="84802"/>
                  <a:pt x="251691" y="84802"/>
                  <a:pt x="270289" y="103400"/>
                </a:cubicBezTo>
                <a:cubicBezTo>
                  <a:pt x="288888" y="121999"/>
                  <a:pt x="288888" y="152154"/>
                  <a:pt x="270289" y="170752"/>
                </a:cubicBezTo>
                <a:cubicBezTo>
                  <a:pt x="251691" y="189351"/>
                  <a:pt x="221536" y="189351"/>
                  <a:pt x="202938" y="170752"/>
                </a:cubicBezTo>
                <a:cubicBezTo>
                  <a:pt x="184339" y="152154"/>
                  <a:pt x="184339" y="121999"/>
                  <a:pt x="202938" y="103400"/>
                </a:cubicBezTo>
                <a:close/>
                <a:moveTo>
                  <a:pt x="250083" y="123606"/>
                </a:moveTo>
                <a:cubicBezTo>
                  <a:pt x="242644" y="116167"/>
                  <a:pt x="230583" y="116166"/>
                  <a:pt x="223142" y="123606"/>
                </a:cubicBezTo>
                <a:cubicBezTo>
                  <a:pt x="215703" y="131045"/>
                  <a:pt x="215703" y="143107"/>
                  <a:pt x="223142" y="150547"/>
                </a:cubicBezTo>
                <a:cubicBezTo>
                  <a:pt x="230583" y="157987"/>
                  <a:pt x="242644" y="157987"/>
                  <a:pt x="250083" y="150547"/>
                </a:cubicBezTo>
                <a:cubicBezTo>
                  <a:pt x="257524" y="143107"/>
                  <a:pt x="257524" y="131045"/>
                  <a:pt x="250083" y="123606"/>
                </a:cubicBezTo>
                <a:close/>
                <a:moveTo>
                  <a:pt x="363937" y="44181"/>
                </a:moveTo>
                <a:cubicBezTo>
                  <a:pt x="358816" y="27707"/>
                  <a:pt x="345914" y="14809"/>
                  <a:pt x="329437" y="9696"/>
                </a:cubicBezTo>
                <a:lnTo>
                  <a:pt x="316824" y="5782"/>
                </a:lnTo>
                <a:cubicBezTo>
                  <a:pt x="271228" y="-8369"/>
                  <a:pt x="221546" y="3907"/>
                  <a:pt x="187785" y="37666"/>
                </a:cubicBezTo>
                <a:lnTo>
                  <a:pt x="168815" y="56637"/>
                </a:lnTo>
                <a:cubicBezTo>
                  <a:pt x="142721" y="37042"/>
                  <a:pt x="105515" y="39115"/>
                  <a:pt x="81773" y="62857"/>
                </a:cubicBezTo>
                <a:lnTo>
                  <a:pt x="58103" y="86528"/>
                </a:lnTo>
                <a:cubicBezTo>
                  <a:pt x="52523" y="92107"/>
                  <a:pt x="52523" y="101154"/>
                  <a:pt x="58103" y="106733"/>
                </a:cubicBezTo>
                <a:lnTo>
                  <a:pt x="88411" y="137041"/>
                </a:lnTo>
                <a:lnTo>
                  <a:pt x="84986" y="140467"/>
                </a:lnTo>
                <a:cubicBezTo>
                  <a:pt x="71966" y="153485"/>
                  <a:pt x="71966" y="174595"/>
                  <a:pt x="84986" y="187613"/>
                </a:cubicBezTo>
                <a:lnTo>
                  <a:pt x="94422" y="197049"/>
                </a:lnTo>
                <a:lnTo>
                  <a:pt x="67837" y="212213"/>
                </a:lnTo>
                <a:cubicBezTo>
                  <a:pt x="63967" y="214419"/>
                  <a:pt x="61348" y="218305"/>
                  <a:pt x="60755" y="222721"/>
                </a:cubicBezTo>
                <a:cubicBezTo>
                  <a:pt x="60162" y="227136"/>
                  <a:pt x="61662" y="231575"/>
                  <a:pt x="64812" y="234726"/>
                </a:cubicBezTo>
                <a:lnTo>
                  <a:pt x="138900" y="308813"/>
                </a:lnTo>
                <a:cubicBezTo>
                  <a:pt x="142048" y="311960"/>
                  <a:pt x="146483" y="313461"/>
                  <a:pt x="150895" y="312873"/>
                </a:cubicBezTo>
                <a:cubicBezTo>
                  <a:pt x="155309" y="312282"/>
                  <a:pt x="159193" y="309669"/>
                  <a:pt x="161405" y="305805"/>
                </a:cubicBezTo>
                <a:lnTo>
                  <a:pt x="176605" y="279232"/>
                </a:lnTo>
                <a:lnTo>
                  <a:pt x="186077" y="288702"/>
                </a:lnTo>
                <a:cubicBezTo>
                  <a:pt x="199095" y="301723"/>
                  <a:pt x="220203" y="301723"/>
                  <a:pt x="233222" y="288702"/>
                </a:cubicBezTo>
                <a:lnTo>
                  <a:pt x="236590" y="285336"/>
                </a:lnTo>
                <a:lnTo>
                  <a:pt x="266872" y="315618"/>
                </a:lnTo>
                <a:cubicBezTo>
                  <a:pt x="272451" y="321196"/>
                  <a:pt x="281498" y="321196"/>
                  <a:pt x="287078" y="315618"/>
                </a:cubicBezTo>
                <a:lnTo>
                  <a:pt x="310748" y="291946"/>
                </a:lnTo>
                <a:cubicBezTo>
                  <a:pt x="334480" y="268214"/>
                  <a:pt x="336562" y="231026"/>
                  <a:pt x="316990" y="204936"/>
                </a:cubicBezTo>
                <a:lnTo>
                  <a:pt x="336000" y="185924"/>
                </a:lnTo>
                <a:cubicBezTo>
                  <a:pt x="369772" y="152153"/>
                  <a:pt x="382044" y="102445"/>
                  <a:pt x="367869" y="56836"/>
                </a:cubicBezTo>
                <a:lnTo>
                  <a:pt x="363937" y="44181"/>
                </a:lnTo>
                <a:close/>
                <a:moveTo>
                  <a:pt x="320968" y="36987"/>
                </a:moveTo>
                <a:cubicBezTo>
                  <a:pt x="328456" y="39311"/>
                  <a:pt x="334322" y="45174"/>
                  <a:pt x="336650" y="52662"/>
                </a:cubicBezTo>
                <a:lnTo>
                  <a:pt x="340582" y="65317"/>
                </a:lnTo>
                <a:cubicBezTo>
                  <a:pt x="351606" y="100791"/>
                  <a:pt x="342062" y="139452"/>
                  <a:pt x="315796" y="165719"/>
                </a:cubicBezTo>
                <a:lnTo>
                  <a:pt x="213017" y="268498"/>
                </a:lnTo>
                <a:cubicBezTo>
                  <a:pt x="211156" y="270357"/>
                  <a:pt x="208140" y="270357"/>
                  <a:pt x="206281" y="268498"/>
                </a:cubicBezTo>
                <a:lnTo>
                  <a:pt x="105191" y="167407"/>
                </a:lnTo>
                <a:cubicBezTo>
                  <a:pt x="103331" y="165548"/>
                  <a:pt x="103331" y="162532"/>
                  <a:pt x="105191" y="160673"/>
                </a:cubicBezTo>
                <a:lnTo>
                  <a:pt x="207992" y="57871"/>
                </a:lnTo>
                <a:cubicBezTo>
                  <a:pt x="234248" y="31615"/>
                  <a:pt x="272891" y="22066"/>
                  <a:pt x="308355" y="33073"/>
                </a:cubicBezTo>
                <a:lnTo>
                  <a:pt x="320968" y="36987"/>
                </a:lnTo>
                <a:close/>
                <a:moveTo>
                  <a:pt x="296414" y="225511"/>
                </a:moveTo>
                <a:cubicBezTo>
                  <a:pt x="305034" y="240098"/>
                  <a:pt x="303078" y="259205"/>
                  <a:pt x="290541" y="271742"/>
                </a:cubicBezTo>
                <a:lnTo>
                  <a:pt x="276974" y="285309"/>
                </a:lnTo>
                <a:lnTo>
                  <a:pt x="256796" y="265130"/>
                </a:lnTo>
                <a:lnTo>
                  <a:pt x="296414" y="225511"/>
                </a:lnTo>
                <a:close/>
                <a:moveTo>
                  <a:pt x="101979" y="83063"/>
                </a:moveTo>
                <a:cubicBezTo>
                  <a:pt x="114523" y="70518"/>
                  <a:pt x="133650" y="68567"/>
                  <a:pt x="148241" y="77210"/>
                </a:cubicBezTo>
                <a:lnTo>
                  <a:pt x="108617" y="116836"/>
                </a:lnTo>
                <a:lnTo>
                  <a:pt x="88411" y="96630"/>
                </a:lnTo>
                <a:lnTo>
                  <a:pt x="101979" y="83063"/>
                </a:lnTo>
                <a:close/>
                <a:moveTo>
                  <a:pt x="155663" y="258291"/>
                </a:moveTo>
                <a:lnTo>
                  <a:pt x="145885" y="275386"/>
                </a:lnTo>
                <a:lnTo>
                  <a:pt x="98256" y="227759"/>
                </a:lnTo>
                <a:lnTo>
                  <a:pt x="115370" y="217998"/>
                </a:lnTo>
                <a:lnTo>
                  <a:pt x="155663" y="258291"/>
                </a:lnTo>
                <a:close/>
                <a:moveTo>
                  <a:pt x="81640" y="312254"/>
                </a:moveTo>
                <a:cubicBezTo>
                  <a:pt x="87220" y="306674"/>
                  <a:pt x="87220" y="297627"/>
                  <a:pt x="81640" y="292047"/>
                </a:cubicBezTo>
                <a:cubicBezTo>
                  <a:pt x="76060" y="286468"/>
                  <a:pt x="67014" y="286468"/>
                  <a:pt x="61435" y="292047"/>
                </a:cubicBezTo>
                <a:lnTo>
                  <a:pt x="14288" y="339194"/>
                </a:lnTo>
                <a:cubicBezTo>
                  <a:pt x="8709" y="344774"/>
                  <a:pt x="8709" y="353821"/>
                  <a:pt x="14288" y="359401"/>
                </a:cubicBezTo>
                <a:cubicBezTo>
                  <a:pt x="19868" y="364980"/>
                  <a:pt x="28914" y="364980"/>
                  <a:pt x="34494" y="359401"/>
                </a:cubicBezTo>
                <a:lnTo>
                  <a:pt x="81640" y="312254"/>
                </a:lnTo>
                <a:close/>
                <a:moveTo>
                  <a:pt x="44596" y="255005"/>
                </a:moveTo>
                <a:cubicBezTo>
                  <a:pt x="50176" y="260584"/>
                  <a:pt x="50176" y="269631"/>
                  <a:pt x="44596" y="275211"/>
                </a:cubicBezTo>
                <a:lnTo>
                  <a:pt x="24390" y="295415"/>
                </a:lnTo>
                <a:cubicBezTo>
                  <a:pt x="18811" y="300995"/>
                  <a:pt x="9764" y="300995"/>
                  <a:pt x="4185" y="295415"/>
                </a:cubicBezTo>
                <a:cubicBezTo>
                  <a:pt x="-1395" y="289836"/>
                  <a:pt x="-1395" y="280789"/>
                  <a:pt x="4185" y="275211"/>
                </a:cubicBezTo>
                <a:lnTo>
                  <a:pt x="24390" y="255005"/>
                </a:lnTo>
                <a:cubicBezTo>
                  <a:pt x="29970" y="249425"/>
                  <a:pt x="39016" y="249425"/>
                  <a:pt x="44596" y="255005"/>
                </a:cubicBezTo>
                <a:close/>
                <a:moveTo>
                  <a:pt x="118645" y="349336"/>
                </a:moveTo>
                <a:cubicBezTo>
                  <a:pt x="124225" y="343757"/>
                  <a:pt x="124225" y="334712"/>
                  <a:pt x="118645" y="329132"/>
                </a:cubicBezTo>
                <a:cubicBezTo>
                  <a:pt x="113066" y="323552"/>
                  <a:pt x="104019" y="323552"/>
                  <a:pt x="98440" y="329132"/>
                </a:cubicBezTo>
                <a:lnTo>
                  <a:pt x="78273" y="349296"/>
                </a:lnTo>
                <a:cubicBezTo>
                  <a:pt x="72694" y="354876"/>
                  <a:pt x="72694" y="363923"/>
                  <a:pt x="78273" y="369503"/>
                </a:cubicBezTo>
                <a:cubicBezTo>
                  <a:pt x="83853" y="375083"/>
                  <a:pt x="92899" y="375083"/>
                  <a:pt x="98479" y="369503"/>
                </a:cubicBezTo>
                <a:lnTo>
                  <a:pt x="118645" y="349336"/>
                </a:lnTo>
                <a:close/>
              </a:path>
            </a:pathLst>
          </a:custGeom>
          <a:solidFill>
            <a:schemeClr val="bg1"/>
          </a:solidFill>
          <a:ln w="19050" cap="flat">
            <a:noFill/>
            <a:prstDash val="solid"/>
            <a:miter/>
          </a:ln>
        </p:spPr>
        <p:txBody>
          <a:bodyPr rtlCol="0" anchor="ctr"/>
          <a:lstStyle/>
          <a:p>
            <a:endParaRPr lang="en-US"/>
          </a:p>
        </p:txBody>
      </p:sp>
      <p:sp>
        <p:nvSpPr>
          <p:cNvPr id="31" name="Rectangle 30">
            <a:extLst>
              <a:ext uri="{FF2B5EF4-FFF2-40B4-BE49-F238E27FC236}">
                <a16:creationId xmlns:a16="http://schemas.microsoft.com/office/drawing/2014/main" id="{EE10301D-49F6-DB3B-D2CC-ECFCCEFCC6EB}"/>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F6283C4A-ED88-2A5B-29F4-D2D18A8545B9}"/>
              </a:ext>
            </a:extLst>
          </p:cNvPr>
          <p:cNvGrpSpPr/>
          <p:nvPr/>
        </p:nvGrpSpPr>
        <p:grpSpPr>
          <a:xfrm>
            <a:off x="0" y="6400800"/>
            <a:ext cx="457200" cy="457200"/>
            <a:chOff x="0" y="6400800"/>
            <a:chExt cx="457200" cy="457200"/>
          </a:xfrm>
        </p:grpSpPr>
        <p:sp>
          <p:nvSpPr>
            <p:cNvPr id="33" name="Rectangle 32">
              <a:hlinkClick r:id="" action="ppaction://hlinkshowjump?jump=firstslide"/>
              <a:extLst>
                <a:ext uri="{FF2B5EF4-FFF2-40B4-BE49-F238E27FC236}">
                  <a16:creationId xmlns:a16="http://schemas.microsoft.com/office/drawing/2014/main" id="{C27B6342-C173-DC71-EE0F-E65AF87602EA}"/>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4" name="Graphic 7">
              <a:hlinkClick r:id="" action="ppaction://hlinkshowjump?jump=firstslide"/>
              <a:extLst>
                <a:ext uri="{FF2B5EF4-FFF2-40B4-BE49-F238E27FC236}">
                  <a16:creationId xmlns:a16="http://schemas.microsoft.com/office/drawing/2014/main" id="{4F80EA82-9DEF-4DC8-3EE7-6B5CC91DEFB8}"/>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35" name="TextBox 34">
            <a:hlinkClick r:id="" action="ppaction://hlinkshowjump?jump=previousslide"/>
            <a:extLst>
              <a:ext uri="{FF2B5EF4-FFF2-40B4-BE49-F238E27FC236}">
                <a16:creationId xmlns:a16="http://schemas.microsoft.com/office/drawing/2014/main" id="{0100CF9A-D117-869C-840C-3C442D86EEAF}"/>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36" name="TextBox 35">
            <a:hlinkClick r:id="" action="ppaction://hlinkshowjump?jump=nextslide"/>
            <a:extLst>
              <a:ext uri="{FF2B5EF4-FFF2-40B4-BE49-F238E27FC236}">
                <a16:creationId xmlns:a16="http://schemas.microsoft.com/office/drawing/2014/main" id="{5F667461-0692-16EA-38C6-E3C0A940E289}"/>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37" name="Straight Connector 36">
            <a:extLst>
              <a:ext uri="{FF2B5EF4-FFF2-40B4-BE49-F238E27FC236}">
                <a16:creationId xmlns:a16="http://schemas.microsoft.com/office/drawing/2014/main" id="{7B410C06-4A5F-B0A6-FC51-F19907B64743}"/>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F9A3C2F-4853-256A-862F-0180E0ED762C}"/>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3</a:t>
            </a:fld>
            <a:endParaRPr lang="en-US" sz="1000" dirty="0">
              <a:solidFill>
                <a:schemeClr val="tx1"/>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632FF0A1-CB12-9E57-8CCB-95B3245D6812}"/>
              </a:ext>
            </a:extLst>
          </p:cNvPr>
          <p:cNvSpPr txBox="1"/>
          <p:nvPr/>
        </p:nvSpPr>
        <p:spPr>
          <a:xfrm>
            <a:off x="588263" y="6156608"/>
            <a:ext cx="6823316" cy="123111"/>
          </a:xfrm>
          <a:prstGeom prst="rect">
            <a:avLst/>
          </a:prstGeom>
          <a:noFill/>
        </p:spPr>
        <p:txBody>
          <a:bodyPr wrap="square" lIns="0" tIns="0" rIns="0" bIns="0" rtlCol="0" anchor="b">
            <a:spAutoFit/>
          </a:bodyPr>
          <a:lstStyle>
            <a:defPPr>
              <a:defRPr lang="en-US"/>
            </a:defPPr>
            <a:lvl1pPr>
              <a:spcAft>
                <a:spcPts val="600"/>
              </a:spcAft>
              <a:defRPr sz="800">
                <a:solidFill>
                  <a:schemeClr val="accent4"/>
                </a:solidFill>
                <a:cs typeface="Segoe UI"/>
              </a:defRPr>
            </a:lvl1pPr>
          </a:lstStyle>
          <a:p>
            <a:r>
              <a:rPr lang="en-US"/>
              <a:t>1 </a:t>
            </a:r>
            <a:r>
              <a:rPr lang="en-US">
                <a:hlinkClick r:id="rId2">
                  <a:extLst>
                    <a:ext uri="{A12FA001-AC4F-418D-AE19-62706E023703}">
                      <ahyp:hlinkClr xmlns:ahyp="http://schemas.microsoft.com/office/drawing/2018/hyperlinkcolor" val="tx"/>
                    </a:ext>
                  </a:extLst>
                </a:hlinkClick>
              </a:rPr>
              <a:t>https://tei.forrester.com/go/microsoft/microsoft_sentinel/?lang=en-us</a:t>
            </a:r>
            <a:endParaRPr lang="en-US"/>
          </a:p>
        </p:txBody>
      </p:sp>
    </p:spTree>
    <p:extLst>
      <p:ext uri="{BB962C8B-B14F-4D97-AF65-F5344CB8AC3E}">
        <p14:creationId xmlns:p14="http://schemas.microsoft.com/office/powerpoint/2010/main" val="26651485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33C62D40-3B41-4DE7-0D72-57FB2041BE40}"/>
              </a:ext>
            </a:extLst>
          </p:cNvPr>
          <p:cNvSpPr/>
          <p:nvPr/>
        </p:nvSpPr>
        <p:spPr bwMode="auto">
          <a:xfrm rot="10800000">
            <a:off x="4410455" y="2020816"/>
            <a:ext cx="7210043" cy="4138168"/>
          </a:xfrm>
          <a:prstGeom prst="round1Rect">
            <a:avLst>
              <a:gd name="adj" fmla="val 3100"/>
            </a:avLst>
          </a:prstGeom>
          <a:solidFill>
            <a:schemeClr val="bg1"/>
          </a:solidFill>
          <a:ln>
            <a:noFill/>
            <a:headEnd type="none" w="med" len="med"/>
            <a:tailEnd type="none" w="med" len="med"/>
          </a:ln>
          <a:effectLst>
            <a:outerShdw blurRad="203200" algn="t"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51505C04-EF5B-68F0-E171-66807D04E55F}"/>
              </a:ext>
            </a:extLst>
          </p:cNvPr>
          <p:cNvSpPr>
            <a:spLocks noGrp="1"/>
          </p:cNvSpPr>
          <p:nvPr>
            <p:ph type="title"/>
          </p:nvPr>
        </p:nvSpPr>
        <p:spPr>
          <a:xfrm>
            <a:off x="588263" y="457200"/>
            <a:ext cx="10046211" cy="1107996"/>
          </a:xfrm>
        </p:spPr>
        <p:txBody>
          <a:bodyPr wrap="square">
            <a:spAutoFit/>
          </a:bodyPr>
          <a:lstStyle/>
          <a:p>
            <a:r>
              <a:rPr lang="en-US">
                <a:cs typeface="Segoe UI"/>
              </a:rPr>
              <a:t>The flexibility you need at an affordable total </a:t>
            </a:r>
            <a:r>
              <a:rPr lang="en-US" dirty="0">
                <a:cs typeface="Segoe UI"/>
              </a:rPr>
              <a:t>cost of ownership</a:t>
            </a:r>
          </a:p>
        </p:txBody>
      </p:sp>
      <p:sp>
        <p:nvSpPr>
          <p:cNvPr id="3" name="TextBox 2">
            <a:extLst>
              <a:ext uri="{FF2B5EF4-FFF2-40B4-BE49-F238E27FC236}">
                <a16:creationId xmlns:a16="http://schemas.microsoft.com/office/drawing/2014/main" id="{BBF2D884-8802-9D01-0140-B31AAB854414}"/>
              </a:ext>
            </a:extLst>
          </p:cNvPr>
          <p:cNvSpPr txBox="1"/>
          <p:nvPr/>
        </p:nvSpPr>
        <p:spPr>
          <a:xfrm>
            <a:off x="585216" y="2022396"/>
            <a:ext cx="3361949" cy="3385542"/>
          </a:xfrm>
          <a:prstGeom prst="rect">
            <a:avLst/>
          </a:prstGeom>
          <a:noFill/>
        </p:spPr>
        <p:txBody>
          <a:bodyPr wrap="square" lIns="0" tIns="0" rIns="0" bIns="0" rtlCol="0" anchor="t">
            <a:spAutoFit/>
          </a:bodyPr>
          <a:lstStyle/>
          <a:p>
            <a:pPr>
              <a:spcAft>
                <a:spcPts val="1200"/>
              </a:spcAft>
            </a:pPr>
            <a:r>
              <a:rPr lang="en-US" sz="1200" dirty="0"/>
              <a:t>Your enterprise needs modern security solutions, and to be their best, your SecOps team needs a full-featured, cloud-native SIEM solution that enables flexibility and nimbleness. That solution is Microsoft Sentinel. And it’s much more cost-effective than you might think to handle today’s security challenges.</a:t>
            </a:r>
          </a:p>
          <a:p>
            <a:pPr marL="171450" indent="-171450" algn="l">
              <a:spcAft>
                <a:spcPts val="1200"/>
              </a:spcAft>
              <a:buFont typeface="Arial" panose="020B0604020202020204" pitchFamily="34" charset="0"/>
              <a:buChar char="•"/>
            </a:pPr>
            <a:r>
              <a:rPr lang="en-US" sz="1200" dirty="0"/>
              <a:t>Meet the increasing number of attacks head on.</a:t>
            </a:r>
            <a:endParaRPr lang="en-US" sz="1200" dirty="0">
              <a:cs typeface="Segoe Sans Text"/>
            </a:endParaRPr>
          </a:p>
          <a:p>
            <a:pPr marL="171450" indent="-171450" algn="l">
              <a:spcAft>
                <a:spcPts val="1200"/>
              </a:spcAft>
              <a:buFont typeface="Arial" panose="020B0604020202020204" pitchFamily="34" charset="0"/>
              <a:buChar char="•"/>
            </a:pPr>
            <a:r>
              <a:rPr lang="en-US" sz="1200" dirty="0"/>
              <a:t>Help your SecOps team manage faster, more sophisticated attacks.</a:t>
            </a:r>
          </a:p>
          <a:p>
            <a:pPr marL="171450" indent="-171450" algn="l">
              <a:spcAft>
                <a:spcPts val="1200"/>
              </a:spcAft>
              <a:buFont typeface="Arial" panose="020B0604020202020204" pitchFamily="34" charset="0"/>
              <a:buChar char="•"/>
            </a:pPr>
            <a:r>
              <a:rPr lang="en-US" sz="1200" dirty="0"/>
              <a:t>Discover and mitigate lurking threats in </a:t>
            </a:r>
            <a:br>
              <a:rPr lang="en-US" sz="1200" dirty="0"/>
            </a:br>
            <a:r>
              <a:rPr lang="en-US" sz="1200" dirty="0"/>
              <a:t>your organization.</a:t>
            </a:r>
          </a:p>
          <a:p>
            <a:pPr marL="171450" indent="-171450" algn="l">
              <a:spcAft>
                <a:spcPts val="1200"/>
              </a:spcAft>
              <a:buFont typeface="Arial" panose="020B0604020202020204" pitchFamily="34" charset="0"/>
              <a:buChar char="•"/>
            </a:pPr>
            <a:r>
              <a:rPr lang="en-US" sz="1200" dirty="0"/>
              <a:t>Manage any type of industry across </a:t>
            </a:r>
            <a:br>
              <a:rPr lang="en-US" sz="1200" dirty="0"/>
            </a:br>
            <a:r>
              <a:rPr lang="en-US" sz="1200" dirty="0"/>
              <a:t>multiple regions.</a:t>
            </a:r>
          </a:p>
        </p:txBody>
      </p:sp>
      <p:sp>
        <p:nvSpPr>
          <p:cNvPr id="11" name="Rectangle 10">
            <a:extLst>
              <a:ext uri="{FF2B5EF4-FFF2-40B4-BE49-F238E27FC236}">
                <a16:creationId xmlns:a16="http://schemas.microsoft.com/office/drawing/2014/main" id="{095620AC-4F6D-46FD-EB2A-BB9D04601F08}"/>
              </a:ext>
            </a:extLst>
          </p:cNvPr>
          <p:cNvSpPr/>
          <p:nvPr/>
        </p:nvSpPr>
        <p:spPr bwMode="auto">
          <a:xfrm>
            <a:off x="0" y="0"/>
            <a:ext cx="91440" cy="64007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Rounded Rectangle 12">
            <a:extLst>
              <a:ext uri="{FF2B5EF4-FFF2-40B4-BE49-F238E27FC236}">
                <a16:creationId xmlns:a16="http://schemas.microsoft.com/office/drawing/2014/main" id="{D1C10EF8-10E8-651E-91E3-395D99681F3F}"/>
              </a:ext>
            </a:extLst>
          </p:cNvPr>
          <p:cNvSpPr/>
          <p:nvPr/>
        </p:nvSpPr>
        <p:spPr bwMode="auto">
          <a:xfrm>
            <a:off x="4759575" y="2558058"/>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134%</a:t>
            </a:r>
          </a:p>
          <a:p>
            <a:pPr algn="ctr" defTabSz="932472" fontAlgn="base">
              <a:spcAft>
                <a:spcPts val="300"/>
              </a:spcAft>
            </a:pPr>
            <a:r>
              <a:rPr lang="en-US" sz="1000" dirty="0">
                <a:solidFill>
                  <a:schemeClr val="tx1"/>
                </a:solidFill>
                <a:effectLst/>
                <a:ea typeface="Calibri" panose="020F0502020204030204" pitchFamily="34" charset="0"/>
                <a:cs typeface="Arial" panose="020B0604020202020204" pitchFamily="34" charset="0"/>
              </a:rPr>
              <a:t>ROI over three years</a:t>
            </a:r>
            <a:r>
              <a:rPr lang="en-US" sz="1000" dirty="0">
                <a:solidFill>
                  <a:schemeClr val="tx1"/>
                </a:solidFill>
                <a:effectLst/>
              </a:rPr>
              <a:t> </a:t>
            </a:r>
            <a:endParaRPr lang="en-US" sz="1000" dirty="0">
              <a:solidFill>
                <a:schemeClr val="tx1"/>
              </a:solidFill>
              <a:ea typeface="Segoe UI" pitchFamily="34" charset="0"/>
              <a:cs typeface="Segoe UI" pitchFamily="34" charset="0"/>
            </a:endParaRPr>
          </a:p>
        </p:txBody>
      </p:sp>
      <p:sp>
        <p:nvSpPr>
          <p:cNvPr id="14" name="Rounded Rectangle 13">
            <a:extLst>
              <a:ext uri="{FF2B5EF4-FFF2-40B4-BE49-F238E27FC236}">
                <a16:creationId xmlns:a16="http://schemas.microsoft.com/office/drawing/2014/main" id="{A994E3ED-6E79-B752-7ECC-497784E6412D}"/>
              </a:ext>
            </a:extLst>
          </p:cNvPr>
          <p:cNvSpPr/>
          <p:nvPr/>
        </p:nvSpPr>
        <p:spPr bwMode="auto">
          <a:xfrm>
            <a:off x="7058079" y="2524524"/>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spcAft>
                <a:spcPts val="300"/>
              </a:spcAft>
            </a:pPr>
            <a:r>
              <a:rPr lang="en-US" sz="2400" dirty="0">
                <a:solidFill>
                  <a:schemeClr val="tx1"/>
                </a:solidFill>
                <a:latin typeface="+mj-lt"/>
                <a:ea typeface="Calibri" panose="020F0502020204030204" pitchFamily="34" charset="0"/>
                <a:cs typeface="Arial"/>
              </a:rPr>
              <a:t>USD 5.1 million</a:t>
            </a:r>
            <a:endParaRPr lang="en-US" sz="2400" dirty="0">
              <a:solidFill>
                <a:schemeClr val="tx1"/>
              </a:solidFill>
              <a:effectLst/>
              <a:latin typeface="+mj-lt"/>
              <a:ea typeface="Calibri" panose="020F0502020204030204" pitchFamily="34" charset="0"/>
              <a:cs typeface="Arial"/>
            </a:endParaRPr>
          </a:p>
          <a:p>
            <a:pPr marL="0" marR="0" algn="ctr">
              <a:spcAft>
                <a:spcPts val="300"/>
              </a:spcAft>
            </a:pPr>
            <a:r>
              <a:rPr lang="en-US" sz="1000" dirty="0">
                <a:solidFill>
                  <a:schemeClr val="tx1"/>
                </a:solidFill>
                <a:ea typeface="Calibri" panose="020F0502020204030204" pitchFamily="34" charset="0"/>
                <a:cs typeface="Arial" panose="020B0604020202020204" pitchFamily="34" charset="0"/>
              </a:rPr>
              <a:t>Three-year SIEM </a:t>
            </a:r>
            <a:br>
              <a:rPr lang="en-US" sz="1000" dirty="0">
                <a:solidFill>
                  <a:schemeClr val="tx1"/>
                </a:solidFill>
                <a:ea typeface="Calibri" panose="020F0502020204030204" pitchFamily="34" charset="0"/>
                <a:cs typeface="Arial" panose="020B0604020202020204" pitchFamily="34" charset="0"/>
              </a:rPr>
            </a:br>
            <a:r>
              <a:rPr lang="en-US" sz="1000" dirty="0">
                <a:solidFill>
                  <a:schemeClr val="tx1"/>
                </a:solidFill>
                <a:ea typeface="Calibri" panose="020F0502020204030204" pitchFamily="34" charset="0"/>
                <a:cs typeface="Arial" panose="020B0604020202020204" pitchFamily="34" charset="0"/>
              </a:rPr>
              <a:t>cost savings</a:t>
            </a:r>
            <a:endParaRPr lang="en-US" sz="1200" dirty="0">
              <a:solidFill>
                <a:schemeClr val="tx1"/>
              </a:solidFill>
              <a:effectLst/>
              <a:ea typeface="Calibri" panose="020F050202020403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D362E67B-E4F6-1078-86E1-E0BC88F2756E}"/>
              </a:ext>
            </a:extLst>
          </p:cNvPr>
          <p:cNvSpPr/>
          <p:nvPr/>
        </p:nvSpPr>
        <p:spPr bwMode="auto">
          <a:xfrm>
            <a:off x="9356583" y="2524524"/>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algn="ctr">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79%</a:t>
            </a:r>
          </a:p>
          <a:p>
            <a:pPr marL="0" marR="0" algn="ctr">
              <a:spcAft>
                <a:spcPts val="300"/>
              </a:spcAft>
            </a:pPr>
            <a:r>
              <a:rPr lang="en-US" sz="1000" dirty="0">
                <a:solidFill>
                  <a:schemeClr val="tx1"/>
                </a:solidFill>
                <a:ea typeface="Calibri" panose="020F0502020204030204" pitchFamily="34" charset="0"/>
                <a:cs typeface="Arial"/>
              </a:rPr>
              <a:t>increase</a:t>
            </a:r>
            <a:r>
              <a:rPr lang="en-US" sz="1000" dirty="0">
                <a:solidFill>
                  <a:schemeClr val="tx1"/>
                </a:solidFill>
                <a:effectLst/>
                <a:ea typeface="Calibri" panose="020F0502020204030204" pitchFamily="34" charset="0"/>
                <a:cs typeface="Arial"/>
              </a:rPr>
              <a:t> in efficiency </a:t>
            </a:r>
            <a:br>
              <a:rPr lang="en-US" sz="1000" dirty="0">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a:rPr>
              <a:t>from the reduction of </a:t>
            </a:r>
            <a:br>
              <a:rPr lang="en-US" sz="1000" dirty="0">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a:rPr>
              <a:t>false positives</a:t>
            </a:r>
          </a:p>
        </p:txBody>
      </p:sp>
      <p:sp>
        <p:nvSpPr>
          <p:cNvPr id="16" name="Rounded Rectangle 15">
            <a:extLst>
              <a:ext uri="{FF2B5EF4-FFF2-40B4-BE49-F238E27FC236}">
                <a16:creationId xmlns:a16="http://schemas.microsoft.com/office/drawing/2014/main" id="{EADA00F9-6D0A-BF8D-2AE7-8214D2EC2032}"/>
              </a:ext>
            </a:extLst>
          </p:cNvPr>
          <p:cNvSpPr/>
          <p:nvPr/>
        </p:nvSpPr>
        <p:spPr bwMode="auto">
          <a:xfrm>
            <a:off x="4759575"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85%</a:t>
            </a:r>
          </a:p>
          <a:p>
            <a:pPr algn="ctr" defTabSz="932472" fontAlgn="base">
              <a:spcAft>
                <a:spcPts val="300"/>
              </a:spcAft>
            </a:pPr>
            <a:r>
              <a:rPr lang="en-US" sz="1000" dirty="0">
                <a:solidFill>
                  <a:schemeClr val="tx1"/>
                </a:solidFill>
                <a:effectLst/>
                <a:ea typeface="Calibri" panose="020F0502020204030204" pitchFamily="34" charset="0"/>
                <a:cs typeface="Arial" panose="020B0604020202020204" pitchFamily="34" charset="0"/>
              </a:rPr>
              <a:t>reduction in labor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for</a:t>
            </a:r>
            <a:r>
              <a:rPr lang="en-US" sz="1000" dirty="0">
                <a:solidFill>
                  <a:schemeClr val="tx1"/>
                </a:solidFill>
                <a:ea typeface="Calibri" panose="020F0502020204030204" pitchFamily="34" charset="0"/>
                <a:cs typeface="Arial" panose="020B0604020202020204" pitchFamily="34" charset="0"/>
              </a:rPr>
              <a:t> a</a:t>
            </a:r>
            <a:r>
              <a:rPr lang="en-US" sz="1000" dirty="0">
                <a:solidFill>
                  <a:schemeClr val="tx1"/>
                </a:solidFill>
                <a:effectLst/>
                <a:ea typeface="Calibri" panose="020F0502020204030204" pitchFamily="34" charset="0"/>
                <a:cs typeface="Arial" panose="020B0604020202020204" pitchFamily="34" charset="0"/>
              </a:rPr>
              <a:t>dvanced,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multitouch investigatio</a:t>
            </a:r>
            <a:r>
              <a:rPr lang="en-US" sz="1000" dirty="0">
                <a:solidFill>
                  <a:schemeClr val="tx1"/>
                </a:solidFill>
                <a:ea typeface="Calibri" panose="020F0502020204030204" pitchFamily="34" charset="0"/>
                <a:cs typeface="Arial" panose="020B0604020202020204" pitchFamily="34" charset="0"/>
              </a:rPr>
              <a:t>ns</a:t>
            </a:r>
            <a:endParaRPr lang="en-US" sz="1000" dirty="0">
              <a:solidFill>
                <a:schemeClr val="tx1"/>
              </a:solidFill>
              <a:ea typeface="Segoe UI" pitchFamily="34" charset="0"/>
              <a:cs typeface="Segoe UI" pitchFamily="34" charset="0"/>
            </a:endParaRPr>
          </a:p>
        </p:txBody>
      </p:sp>
      <p:sp>
        <p:nvSpPr>
          <p:cNvPr id="17" name="Rounded Rectangle 16">
            <a:extLst>
              <a:ext uri="{FF2B5EF4-FFF2-40B4-BE49-F238E27FC236}">
                <a16:creationId xmlns:a16="http://schemas.microsoft.com/office/drawing/2014/main" id="{481AF642-2733-70D1-1F79-D79073C5F25B}"/>
              </a:ext>
            </a:extLst>
          </p:cNvPr>
          <p:cNvSpPr/>
          <p:nvPr/>
        </p:nvSpPr>
        <p:spPr bwMode="auto">
          <a:xfrm>
            <a:off x="7058079"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algn="ctr">
              <a:spcAft>
                <a:spcPts val="300"/>
              </a:spcAft>
            </a:pPr>
            <a:r>
              <a:rPr lang="en-US" sz="2400" dirty="0">
                <a:solidFill>
                  <a:schemeClr val="tx1"/>
                </a:solidFill>
                <a:effectLst/>
                <a:latin typeface="+mj-lt"/>
                <a:ea typeface="Calibri" panose="020F0502020204030204" pitchFamily="34" charset="0"/>
                <a:cs typeface="Arial" panose="020B0604020202020204" pitchFamily="34" charset="0"/>
              </a:rPr>
              <a:t>93%</a:t>
            </a:r>
          </a:p>
          <a:p>
            <a:pPr marL="0" marR="0" algn="ctr">
              <a:spcAft>
                <a:spcPts val="300"/>
              </a:spcAft>
            </a:pPr>
            <a:r>
              <a:rPr lang="en-US" sz="1000" dirty="0">
                <a:solidFill>
                  <a:schemeClr val="tx1"/>
                </a:solidFill>
                <a:effectLst/>
                <a:ea typeface="Calibri" panose="020F0502020204030204" pitchFamily="34" charset="0"/>
                <a:cs typeface="Arial" panose="020B0604020202020204" pitchFamily="34" charset="0"/>
              </a:rPr>
              <a:t>reduction in in time to configure and deploy </a:t>
            </a:r>
            <a:br>
              <a:rPr lang="en-US" sz="1000" dirty="0">
                <a:solidFill>
                  <a:schemeClr val="tx1"/>
                </a:solidFill>
                <a:effectLst/>
                <a:ea typeface="Calibri" panose="020F0502020204030204" pitchFamily="34" charset="0"/>
                <a:cs typeface="Arial" panose="020B0604020202020204" pitchFamily="34" charset="0"/>
              </a:rPr>
            </a:br>
            <a:r>
              <a:rPr lang="en-US" sz="1000" dirty="0">
                <a:solidFill>
                  <a:schemeClr val="tx1"/>
                </a:solidFill>
                <a:effectLst/>
                <a:ea typeface="Calibri" panose="020F0502020204030204" pitchFamily="34" charset="0"/>
                <a:cs typeface="Arial" panose="020B0604020202020204" pitchFamily="34" charset="0"/>
              </a:rPr>
              <a:t>new connections</a:t>
            </a:r>
            <a:endParaRPr lang="en-US" sz="1200" dirty="0">
              <a:solidFill>
                <a:schemeClr val="tx1"/>
              </a:solidFill>
              <a:effectLst/>
              <a:ea typeface="Calibri" panose="020F050202020403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D0FE86E3-91E4-986E-9105-4B6AF6EC4AF7}"/>
              </a:ext>
            </a:extLst>
          </p:cNvPr>
          <p:cNvSpPr/>
          <p:nvPr/>
        </p:nvSpPr>
        <p:spPr bwMode="auto">
          <a:xfrm>
            <a:off x="9356873" y="4211593"/>
            <a:ext cx="1938530" cy="1274800"/>
          </a:xfrm>
          <a:prstGeom prst="roundRect">
            <a:avLst>
              <a:gd name="adj" fmla="val 9959"/>
            </a:avLst>
          </a:prstGeom>
          <a:solidFill>
            <a:schemeClr val="bg1">
              <a:lumMod val="95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spcAft>
                <a:spcPts val="300"/>
              </a:spcAft>
            </a:pPr>
            <a:r>
              <a:rPr lang="en-US" sz="2400">
                <a:solidFill>
                  <a:schemeClr val="tx1"/>
                </a:solidFill>
                <a:effectLst/>
                <a:latin typeface="+mj-lt"/>
                <a:ea typeface="Calibri" panose="020F0502020204030204" pitchFamily="34" charset="0"/>
                <a:cs typeface="Arial"/>
              </a:rPr>
              <a:t>50%</a:t>
            </a:r>
            <a:endParaRPr lang="en-US">
              <a:solidFill>
                <a:schemeClr val="tx1"/>
              </a:solidFill>
              <a:ea typeface="Calibri" panose="020F0502020204030204" pitchFamily="34" charset="0"/>
              <a:cs typeface="Arial"/>
            </a:endParaRPr>
          </a:p>
          <a:p>
            <a:pPr algn="ctr">
              <a:spcAft>
                <a:spcPts val="300"/>
              </a:spcAft>
            </a:pPr>
            <a:r>
              <a:rPr lang="en-US" sz="1000" dirty="0">
                <a:solidFill>
                  <a:schemeClr val="tx1"/>
                </a:solidFill>
                <a:ea typeface="Calibri" panose="020F0502020204030204" pitchFamily="34" charset="0"/>
                <a:cs typeface="Arial"/>
              </a:rPr>
              <a:t>infrastructure services professionals that can be redeployed due to less management effort</a:t>
            </a:r>
            <a:endParaRPr lang="en-US" sz="1750">
              <a:solidFill>
                <a:schemeClr val="tx1"/>
              </a:solidFill>
              <a:cs typeface="Arial"/>
            </a:endParaRPr>
          </a:p>
        </p:txBody>
      </p:sp>
      <p:sp>
        <p:nvSpPr>
          <p:cNvPr id="19" name="TextBox 18">
            <a:extLst>
              <a:ext uri="{FF2B5EF4-FFF2-40B4-BE49-F238E27FC236}">
                <a16:creationId xmlns:a16="http://schemas.microsoft.com/office/drawing/2014/main" id="{D9269731-08FC-3B3F-312A-C4A7C80938CF}"/>
              </a:ext>
            </a:extLst>
          </p:cNvPr>
          <p:cNvSpPr txBox="1"/>
          <p:nvPr/>
        </p:nvSpPr>
        <p:spPr>
          <a:xfrm>
            <a:off x="4640363" y="5702690"/>
            <a:ext cx="6739127" cy="246221"/>
          </a:xfrm>
          <a:prstGeom prst="rect">
            <a:avLst/>
          </a:prstGeom>
          <a:noFill/>
        </p:spPr>
        <p:txBody>
          <a:bodyPr wrap="square" lIns="0" tIns="0" rIns="0" bIns="0" rtlCol="0">
            <a:spAutoFit/>
          </a:bodyPr>
          <a:lstStyle/>
          <a:p>
            <a:pPr algn="ctr"/>
            <a:r>
              <a:rPr lang="en-US" sz="800" i="1" dirty="0">
                <a:solidFill>
                  <a:schemeClr val="accent4"/>
                </a:solidFill>
                <a:effectLst/>
                <a:ea typeface="Calibri" panose="020F0502020204030204" pitchFamily="34" charset="0"/>
                <a:cs typeface="Arial" panose="020B0604020202020204" pitchFamily="34" charset="0"/>
              </a:rPr>
              <a:t>Source: A commissioned study conducted by Forrester Consulting, “The Total Economic </a:t>
            </a:r>
            <a:r>
              <a:rPr lang="en-US" sz="800" i="1" dirty="0" err="1">
                <a:solidFill>
                  <a:schemeClr val="accent4"/>
                </a:solidFill>
                <a:effectLst/>
                <a:ea typeface="Calibri" panose="020F0502020204030204" pitchFamily="34" charset="0"/>
                <a:cs typeface="Arial" panose="020B0604020202020204" pitchFamily="34" charset="0"/>
              </a:rPr>
              <a:t>Impact</a:t>
            </a:r>
            <a:r>
              <a:rPr lang="en-US" sz="800" i="1" baseline="30000" dirty="0" err="1">
                <a:solidFill>
                  <a:schemeClr val="accent4"/>
                </a:solidFill>
                <a:effectLst/>
                <a:ea typeface="Calibri" panose="020F0502020204030204" pitchFamily="34" charset="0"/>
                <a:cs typeface="Arial" panose="020B0604020202020204" pitchFamily="34" charset="0"/>
              </a:rPr>
              <a:t>TM</a:t>
            </a:r>
            <a:r>
              <a:rPr lang="en-US" sz="800" i="1" dirty="0">
                <a:solidFill>
                  <a:schemeClr val="accent4"/>
                </a:solidFill>
                <a:effectLst/>
                <a:ea typeface="Calibri" panose="020F0502020204030204" pitchFamily="34" charset="0"/>
                <a:cs typeface="Arial" panose="020B0604020202020204" pitchFamily="34" charset="0"/>
              </a:rPr>
              <a:t> of Microsoft Azure Sentinel,” November 2020.</a:t>
            </a:r>
            <a:br>
              <a:rPr lang="en-US" sz="800" i="1" dirty="0">
                <a:solidFill>
                  <a:schemeClr val="accent4"/>
                </a:solidFill>
                <a:effectLst/>
                <a:ea typeface="Calibri" panose="020F0502020204030204" pitchFamily="34" charset="0"/>
                <a:cs typeface="Arial" panose="020B0604020202020204" pitchFamily="34" charset="0"/>
              </a:rPr>
            </a:br>
            <a:r>
              <a:rPr lang="en-US" sz="800" i="1" dirty="0">
                <a:solidFill>
                  <a:schemeClr val="accent4"/>
                </a:solidFill>
                <a:effectLst/>
                <a:ea typeface="Calibri" panose="020F0502020204030204" pitchFamily="34" charset="0"/>
                <a:cs typeface="Arial" panose="020B0604020202020204" pitchFamily="34" charset="0"/>
              </a:rPr>
              <a:t>Results are for a composite organization.</a:t>
            </a:r>
            <a:endParaRPr lang="en-US" sz="800" dirty="0">
              <a:solidFill>
                <a:schemeClr val="accent4"/>
              </a:solidFill>
              <a:effectLst/>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F0C05F19-D4F0-59C4-AF1C-AB3D47A18C8B}"/>
              </a:ext>
            </a:extLst>
          </p:cNvPr>
          <p:cNvSpPr/>
          <p:nvPr/>
        </p:nvSpPr>
        <p:spPr bwMode="auto">
          <a:xfrm>
            <a:off x="4410457" y="2020815"/>
            <a:ext cx="7198941" cy="91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TextBox 11">
            <a:extLst>
              <a:ext uri="{FF2B5EF4-FFF2-40B4-BE49-F238E27FC236}">
                <a16:creationId xmlns:a16="http://schemas.microsoft.com/office/drawing/2014/main" id="{2C6847A1-22F6-A46C-73CD-D9D7FE14AE16}"/>
              </a:ext>
            </a:extLst>
          </p:cNvPr>
          <p:cNvSpPr txBox="1"/>
          <p:nvPr/>
        </p:nvSpPr>
        <p:spPr>
          <a:xfrm>
            <a:off x="585217" y="5789652"/>
            <a:ext cx="3480371" cy="369332"/>
          </a:xfrm>
          <a:prstGeom prst="rect">
            <a:avLst/>
          </a:prstGeom>
          <a:noFill/>
        </p:spPr>
        <p:txBody>
          <a:bodyPr wrap="square" lIns="0" tIns="0" rIns="0" bIns="0" rtlCol="0" anchor="b">
            <a:spAutoFit/>
          </a:bodyPr>
          <a:lstStyle/>
          <a:p>
            <a:pPr>
              <a:spcAft>
                <a:spcPts val="600"/>
              </a:spcAft>
            </a:pPr>
            <a:r>
              <a:rPr lang="en-US" sz="800">
                <a:solidFill>
                  <a:schemeClr val="accent4"/>
                </a:solidFill>
                <a:cs typeface="Segoe UI"/>
              </a:rPr>
              <a:t>2. </a:t>
            </a:r>
            <a:r>
              <a:rPr lang="en-US" sz="800" dirty="0">
                <a:solidFill>
                  <a:schemeClr val="accent4"/>
                </a:solidFill>
                <a:cs typeface="Segoe UI"/>
              </a:rPr>
              <a:t>A commissioned study conducted by Forrester Consulting, "The Total Economic </a:t>
            </a:r>
            <a:r>
              <a:rPr lang="en-US" sz="800" dirty="0" err="1">
                <a:solidFill>
                  <a:schemeClr val="accent4"/>
                </a:solidFill>
                <a:cs typeface="Segoe UI"/>
              </a:rPr>
              <a:t>Impact</a:t>
            </a:r>
            <a:r>
              <a:rPr lang="en-US" sz="800" baseline="30000" dirty="0" err="1">
                <a:solidFill>
                  <a:schemeClr val="accent4"/>
                </a:solidFill>
                <a:cs typeface="Segoe UI"/>
              </a:rPr>
              <a:t>TM</a:t>
            </a:r>
            <a:r>
              <a:rPr lang="en-US" sz="800" dirty="0">
                <a:solidFill>
                  <a:schemeClr val="accent4"/>
                </a:solidFill>
                <a:cs typeface="Segoe UI"/>
              </a:rPr>
              <a:t> of Microsoft Sentinel," March 2024. Results are for a composite organization. </a:t>
            </a:r>
            <a:endParaRPr lang="en-US" dirty="0">
              <a:solidFill>
                <a:schemeClr val="accent4"/>
              </a:solidFill>
            </a:endParaRPr>
          </a:p>
        </p:txBody>
      </p:sp>
      <p:sp>
        <p:nvSpPr>
          <p:cNvPr id="22" name="Rectangle 21">
            <a:extLst>
              <a:ext uri="{FF2B5EF4-FFF2-40B4-BE49-F238E27FC236}">
                <a16:creationId xmlns:a16="http://schemas.microsoft.com/office/drawing/2014/main" id="{37B9D7BF-6A5A-D8CB-9FE9-B033C0E61958}"/>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chemeClr val="accent4"/>
              </a:solidFill>
              <a:ea typeface="Segoe UI" pitchFamily="34" charset="0"/>
              <a:cs typeface="Segoe UI" pitchFamily="34" charset="0"/>
            </a:endParaRPr>
          </a:p>
        </p:txBody>
      </p:sp>
      <p:grpSp>
        <p:nvGrpSpPr>
          <p:cNvPr id="23" name="Group 22">
            <a:extLst>
              <a:ext uri="{FF2B5EF4-FFF2-40B4-BE49-F238E27FC236}">
                <a16:creationId xmlns:a16="http://schemas.microsoft.com/office/drawing/2014/main" id="{4AB6A44F-0E89-6F0F-B28E-05797B81305A}"/>
              </a:ext>
            </a:extLst>
          </p:cNvPr>
          <p:cNvGrpSpPr/>
          <p:nvPr/>
        </p:nvGrpSpPr>
        <p:grpSpPr>
          <a:xfrm>
            <a:off x="0" y="6400800"/>
            <a:ext cx="457200" cy="457200"/>
            <a:chOff x="0" y="6400800"/>
            <a:chExt cx="457200" cy="457200"/>
          </a:xfrm>
        </p:grpSpPr>
        <p:sp>
          <p:nvSpPr>
            <p:cNvPr id="24" name="Rectangle 23">
              <a:hlinkClick r:id="" action="ppaction://hlinkshowjump?jump=firstslide"/>
              <a:extLst>
                <a:ext uri="{FF2B5EF4-FFF2-40B4-BE49-F238E27FC236}">
                  <a16:creationId xmlns:a16="http://schemas.microsoft.com/office/drawing/2014/main" id="{3FC4AB18-2047-2928-091F-417BBE9FA94E}"/>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5" name="Graphic 7">
              <a:hlinkClick r:id="" action="ppaction://hlinkshowjump?jump=firstslide"/>
              <a:extLst>
                <a:ext uri="{FF2B5EF4-FFF2-40B4-BE49-F238E27FC236}">
                  <a16:creationId xmlns:a16="http://schemas.microsoft.com/office/drawing/2014/main" id="{46D3BF62-E377-0DF6-B43E-1A0F7F341F5E}"/>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a:endParaRPr lang="en-US"/>
            </a:p>
          </p:txBody>
        </p:sp>
      </p:grpSp>
      <p:sp>
        <p:nvSpPr>
          <p:cNvPr id="26" name="TextBox 25">
            <a:hlinkClick r:id="" action="ppaction://hlinkshowjump?jump=previousslide"/>
            <a:extLst>
              <a:ext uri="{FF2B5EF4-FFF2-40B4-BE49-F238E27FC236}">
                <a16:creationId xmlns:a16="http://schemas.microsoft.com/office/drawing/2014/main" id="{47402E4B-2D24-29D7-3AEC-15666EBE13D5}"/>
              </a:ext>
            </a:extLst>
          </p:cNvPr>
          <p:cNvSpPr txBox="1"/>
          <p:nvPr/>
        </p:nvSpPr>
        <p:spPr>
          <a:xfrm>
            <a:off x="685800" y="6552456"/>
            <a:ext cx="262892" cy="153888"/>
          </a:xfrm>
          <a:prstGeom prst="rect">
            <a:avLst/>
          </a:prstGeom>
          <a:noFill/>
        </p:spPr>
        <p:txBody>
          <a:bodyPr wrap="none" lIns="0" tIns="0" rIns="0" bIns="0" rtlCol="0">
            <a:spAutoFit/>
          </a:bodyPr>
          <a:lstStyle/>
          <a:p>
            <a:pPr algn="l"/>
            <a:r>
              <a:rPr lang="en-US" sz="1000" dirty="0"/>
              <a:t>Back</a:t>
            </a:r>
          </a:p>
        </p:txBody>
      </p:sp>
      <p:sp>
        <p:nvSpPr>
          <p:cNvPr id="27" name="TextBox 26">
            <a:hlinkClick r:id="" action="ppaction://hlinkshowjump?jump=nextslide"/>
            <a:extLst>
              <a:ext uri="{FF2B5EF4-FFF2-40B4-BE49-F238E27FC236}">
                <a16:creationId xmlns:a16="http://schemas.microsoft.com/office/drawing/2014/main" id="{B4BC0363-870A-BB95-C6A8-39B1CFCCA9EC}"/>
              </a:ext>
            </a:extLst>
          </p:cNvPr>
          <p:cNvSpPr txBox="1"/>
          <p:nvPr/>
        </p:nvSpPr>
        <p:spPr>
          <a:xfrm>
            <a:off x="1177292" y="6552456"/>
            <a:ext cx="266098" cy="153888"/>
          </a:xfrm>
          <a:prstGeom prst="rect">
            <a:avLst/>
          </a:prstGeom>
          <a:noFill/>
        </p:spPr>
        <p:txBody>
          <a:bodyPr wrap="none" lIns="0" tIns="0" rIns="0" bIns="0" rtlCol="0">
            <a:spAutoFit/>
          </a:bodyPr>
          <a:lstStyle/>
          <a:p>
            <a:pPr algn="l"/>
            <a:r>
              <a:rPr lang="en-US" sz="1000" dirty="0"/>
              <a:t>Next</a:t>
            </a:r>
          </a:p>
        </p:txBody>
      </p:sp>
      <p:cxnSp>
        <p:nvCxnSpPr>
          <p:cNvPr id="28" name="Straight Connector 27">
            <a:extLst>
              <a:ext uri="{FF2B5EF4-FFF2-40B4-BE49-F238E27FC236}">
                <a16:creationId xmlns:a16="http://schemas.microsoft.com/office/drawing/2014/main" id="{DEC1EB30-5453-C520-46A1-F632381B4A06}"/>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CC6E8D0-F5FF-D82A-0F3E-F629F60DCBC3}"/>
              </a:ext>
            </a:extLst>
          </p:cNvPr>
          <p:cNvSpPr>
            <a:spLocks noChangeAspect="1"/>
          </p:cNvSpPr>
          <p:nvPr/>
        </p:nvSpPr>
        <p:spPr bwMode="auto">
          <a:xfrm>
            <a:off x="11734800" y="6400800"/>
            <a:ext cx="457200" cy="457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lang="en-US" sz="1000" smtClean="0">
                <a:solidFill>
                  <a:schemeClr val="tx1"/>
                </a:solidFill>
                <a:ea typeface="Segoe UI" pitchFamily="34" charset="0"/>
                <a:cs typeface="Segoe UI" pitchFamily="34" charset="0"/>
              </a:rPr>
              <a:t>4</a:t>
            </a:fld>
            <a:endParaRPr lang="en-US" sz="10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6929604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5A48-6523-8FA8-98E0-7DE547760D99}"/>
            </a:ext>
          </a:extLst>
        </p:cNvPr>
        <p:cNvGrpSpPr/>
        <p:nvPr/>
      </p:nvGrpSpPr>
      <p:grpSpPr>
        <a:xfrm>
          <a:off x="0" y="0"/>
          <a:ext cx="0" cy="0"/>
          <a:chOff x="0" y="0"/>
          <a:chExt cx="0" cy="0"/>
        </a:xfrm>
      </p:grpSpPr>
      <p:pic>
        <p:nvPicPr>
          <p:cNvPr id="39" name="Picture 38" descr="A person in a suit holding a tablet&#10;&#10;Description automatically generated">
            <a:extLst>
              <a:ext uri="{FF2B5EF4-FFF2-40B4-BE49-F238E27FC236}">
                <a16:creationId xmlns:a16="http://schemas.microsoft.com/office/drawing/2014/main" id="{303B2108-3081-06AD-C94D-E7EB974BB82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128000" y="0"/>
            <a:ext cx="4064000" cy="6537960"/>
          </a:xfrm>
          <a:prstGeom prst="rect">
            <a:avLst/>
          </a:prstGeom>
        </p:spPr>
      </p:pic>
      <p:sp>
        <p:nvSpPr>
          <p:cNvPr id="2" name="Title 1">
            <a:extLst>
              <a:ext uri="{FF2B5EF4-FFF2-40B4-BE49-F238E27FC236}">
                <a16:creationId xmlns:a16="http://schemas.microsoft.com/office/drawing/2014/main" id="{837D320F-8B50-8D37-D961-378FA09BE39D}"/>
              </a:ext>
            </a:extLst>
          </p:cNvPr>
          <p:cNvSpPr>
            <a:spLocks noGrp="1"/>
          </p:cNvSpPr>
          <p:nvPr>
            <p:ph type="title"/>
          </p:nvPr>
        </p:nvSpPr>
        <p:spPr>
          <a:xfrm>
            <a:off x="588962" y="457200"/>
            <a:ext cx="7248526" cy="553998"/>
          </a:xfrm>
        </p:spPr>
        <p:txBody>
          <a:bodyPr/>
          <a:lstStyle/>
          <a:p>
            <a:r>
              <a:rPr>
                <a:cs typeface="Segoe UI"/>
              </a:rPr>
              <a:t>Why work with </a:t>
            </a:r>
            <a:r>
              <a:rPr>
                <a:solidFill>
                  <a:schemeClr val="tx1"/>
                </a:solidFill>
                <a:latin typeface="Segoe Sans Text"/>
                <a:cs typeface="Segoe UI"/>
              </a:rPr>
              <a:t>Contoso Corporation</a:t>
            </a:r>
            <a:r>
              <a:rPr>
                <a:cs typeface="Segoe UI"/>
              </a:rPr>
              <a:t>?</a:t>
            </a:r>
          </a:p>
        </p:txBody>
      </p:sp>
      <p:sp>
        <p:nvSpPr>
          <p:cNvPr id="3" name="TextBox 2">
            <a:extLst>
              <a:ext uri="{FF2B5EF4-FFF2-40B4-BE49-F238E27FC236}">
                <a16:creationId xmlns:a16="http://schemas.microsoft.com/office/drawing/2014/main" id="{FD61F1C7-D859-91ED-55BD-23F125F5FFA6}"/>
              </a:ext>
            </a:extLst>
          </p:cNvPr>
          <p:cNvSpPr txBox="1"/>
          <p:nvPr/>
        </p:nvSpPr>
        <p:spPr>
          <a:xfrm>
            <a:off x="588962" y="1426818"/>
            <a:ext cx="7248526" cy="369332"/>
          </a:xfrm>
          <a:prstGeom prst="rect">
            <a:avLst/>
          </a:prstGeom>
          <a:noFill/>
        </p:spPr>
        <p:txBody>
          <a:bodyPr wrap="square" lIns="0" tIns="0" rIns="0" bIns="0" rtlCol="0" anchor="t">
            <a:spAutoFit/>
          </a:bodyPr>
          <a:lstStyle/>
          <a:p>
            <a:pPr>
              <a:spcAft>
                <a:spcPts val="1200"/>
              </a:spcAft>
            </a:pPr>
            <a:r>
              <a:rPr sz="1200"/>
              <a:t>Give your SOC a true command and control center designed with AI front and center. </a:t>
            </a:r>
            <a:br>
              <a:rPr sz="1200"/>
            </a:br>
            <a:r>
              <a:rPr sz="1200"/>
              <a:t>Get the benefit of our experience as a trusted Microsoft partner.</a:t>
            </a:r>
          </a:p>
        </p:txBody>
      </p:sp>
      <p:sp>
        <p:nvSpPr>
          <p:cNvPr id="12" name="Rectangle 11">
            <a:extLst>
              <a:ext uri="{FF2B5EF4-FFF2-40B4-BE49-F238E27FC236}">
                <a16:creationId xmlns:a16="http://schemas.microsoft.com/office/drawing/2014/main" id="{4B4EE667-3306-707D-61F1-5EBB06E1A534}"/>
              </a:ext>
            </a:extLst>
          </p:cNvPr>
          <p:cNvSpPr/>
          <p:nvPr/>
        </p:nvSpPr>
        <p:spPr bwMode="auto">
          <a:xfrm>
            <a:off x="0" y="0"/>
            <a:ext cx="91440" cy="64007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1BE8FE2F-0742-0205-604E-3788EFD163CE}"/>
              </a:ext>
            </a:extLst>
          </p:cNvPr>
          <p:cNvSpPr txBox="1"/>
          <p:nvPr/>
        </p:nvSpPr>
        <p:spPr>
          <a:xfrm>
            <a:off x="1520507" y="2610616"/>
            <a:ext cx="2276241" cy="738664"/>
          </a:xfrm>
          <a:prstGeom prst="rect">
            <a:avLst/>
          </a:prstGeom>
          <a:noFill/>
        </p:spPr>
        <p:txBody>
          <a:bodyPr wrap="square" lIns="0" tIns="0" rIns="0" bIns="0" rtlCol="0" anchor="t">
            <a:spAutoFit/>
          </a:bodyPr>
          <a:lstStyle/>
          <a:p>
            <a:pPr>
              <a:spcAft>
                <a:spcPts val="1200"/>
              </a:spcAft>
            </a:pPr>
            <a:r>
              <a:rPr sz="1200"/>
              <a:t>​Services that cover </a:t>
            </a:r>
            <a:r>
              <a:rPr sz="1200">
                <a:highlight>
                  <a:srgbClr val="FFFF00"/>
                </a:highlight>
              </a:rPr>
              <a:t>assessment, migration, hunting expertise, </a:t>
            </a:r>
            <a:r>
              <a:rPr sz="1200">
                <a:highlight>
                  <a:srgbClr val="FFFF00"/>
                </a:highlight>
              </a:rPr>
              <a:t>incident response, and managed </a:t>
            </a:r>
            <a:r>
              <a:rPr sz="1200">
                <a:highlight>
                  <a:srgbClr val="FFFF00"/>
                </a:highlight>
              </a:rPr>
              <a:t>security services</a:t>
            </a:r>
          </a:p>
        </p:txBody>
      </p:sp>
      <p:sp>
        <p:nvSpPr>
          <p:cNvPr id="11" name="TextBox 10">
            <a:extLst>
              <a:ext uri="{FF2B5EF4-FFF2-40B4-BE49-F238E27FC236}">
                <a16:creationId xmlns:a16="http://schemas.microsoft.com/office/drawing/2014/main" id="{4546290D-F381-F205-B0AA-CA9515FDC77B}"/>
              </a:ext>
            </a:extLst>
          </p:cNvPr>
          <p:cNvSpPr txBox="1"/>
          <p:nvPr/>
        </p:nvSpPr>
        <p:spPr>
          <a:xfrm>
            <a:off x="1527175" y="4044041"/>
            <a:ext cx="2538414" cy="369332"/>
          </a:xfrm>
          <a:prstGeom prst="rect">
            <a:avLst/>
          </a:prstGeom>
          <a:noFill/>
        </p:spPr>
        <p:txBody>
          <a:bodyPr wrap="square" lIns="0" tIns="0" rIns="0" bIns="0" rtlCol="0" anchor="t">
            <a:spAutoFit/>
          </a:bodyPr>
          <a:lstStyle/>
          <a:p>
            <a:pPr>
              <a:spcAft>
                <a:spcPts val="1200"/>
              </a:spcAft>
            </a:pPr>
            <a:r>
              <a:rPr sz="1200"/>
              <a:t>​Deep familiarity with security operations and best practices</a:t>
            </a:r>
          </a:p>
        </p:txBody>
      </p:sp>
      <p:sp>
        <p:nvSpPr>
          <p:cNvPr id="14" name="TextBox 13">
            <a:extLst>
              <a:ext uri="{FF2B5EF4-FFF2-40B4-BE49-F238E27FC236}">
                <a16:creationId xmlns:a16="http://schemas.microsoft.com/office/drawing/2014/main" id="{49857F92-93B1-CFB6-D95A-E6DF67BDD929}"/>
              </a:ext>
            </a:extLst>
          </p:cNvPr>
          <p:cNvSpPr txBox="1"/>
          <p:nvPr/>
        </p:nvSpPr>
        <p:spPr>
          <a:xfrm>
            <a:off x="5319605" y="4044041"/>
            <a:ext cx="2536827" cy="369332"/>
          </a:xfrm>
          <a:prstGeom prst="rect">
            <a:avLst/>
          </a:prstGeom>
          <a:noFill/>
        </p:spPr>
        <p:txBody>
          <a:bodyPr wrap="square" lIns="0" tIns="0" rIns="0" bIns="0" rtlCol="0" anchor="t">
            <a:spAutoFit/>
          </a:bodyPr>
          <a:lstStyle/>
          <a:p>
            <a:pPr>
              <a:spcAft>
                <a:spcPts val="1200"/>
              </a:spcAft>
            </a:pPr>
            <a:r>
              <a:rPr sz="1200"/>
              <a:t>​Microsoft certifications in</a:t>
            </a:r>
            <a:br>
              <a:rPr sz="1200"/>
            </a:br>
            <a:r>
              <a:rPr sz="1200">
                <a:highlight>
                  <a:srgbClr val="FFFF00"/>
                </a:highlight>
              </a:rPr>
              <a:t>[fill in blanks]</a:t>
            </a:r>
          </a:p>
        </p:txBody>
      </p:sp>
      <p:sp>
        <p:nvSpPr>
          <p:cNvPr id="23" name="TextBox 22">
            <a:extLst>
              <a:ext uri="{FF2B5EF4-FFF2-40B4-BE49-F238E27FC236}">
                <a16:creationId xmlns:a16="http://schemas.microsoft.com/office/drawing/2014/main" id="{4FA06A30-6D3E-3998-0944-368200B8A915}"/>
              </a:ext>
            </a:extLst>
          </p:cNvPr>
          <p:cNvSpPr txBox="1"/>
          <p:nvPr/>
        </p:nvSpPr>
        <p:spPr>
          <a:xfrm>
            <a:off x="1527174" y="5108134"/>
            <a:ext cx="2536827" cy="553998"/>
          </a:xfrm>
          <a:prstGeom prst="rect">
            <a:avLst/>
          </a:prstGeom>
          <a:noFill/>
        </p:spPr>
        <p:txBody>
          <a:bodyPr wrap="square" lIns="0" tIns="0" rIns="0" bIns="0" rtlCol="0" anchor="t">
            <a:spAutoFit/>
          </a:bodyPr>
          <a:lstStyle/>
          <a:p>
            <a:pPr>
              <a:spcAft>
                <a:spcPts val="1200"/>
              </a:spcAft>
            </a:pPr>
            <a:r>
              <a:rPr sz="1200"/>
              <a:t>​Extensive experience with SOC operations, with </a:t>
            </a:r>
            <a:r>
              <a:rPr sz="1200">
                <a:highlight>
                  <a:srgbClr val="FFFF00"/>
                </a:highlight>
              </a:rPr>
              <a:t>more than </a:t>
            </a:r>
            <a:r>
              <a:rPr sz="1200">
                <a:highlight>
                  <a:srgbClr val="FFFF00"/>
                </a:highlight>
              </a:rPr>
              <a:t>xxxx</a:t>
            </a:r>
            <a:r>
              <a:rPr sz="1200">
                <a:highlight>
                  <a:srgbClr val="FFFF00"/>
                </a:highlight>
              </a:rPr>
              <a:t> customers just like you.</a:t>
            </a:r>
          </a:p>
        </p:txBody>
      </p:sp>
      <p:sp>
        <p:nvSpPr>
          <p:cNvPr id="24" name="TextBox 23">
            <a:extLst>
              <a:ext uri="{FF2B5EF4-FFF2-40B4-BE49-F238E27FC236}">
                <a16:creationId xmlns:a16="http://schemas.microsoft.com/office/drawing/2014/main" id="{4268F82F-C78F-8B27-29C1-39576F232596}"/>
              </a:ext>
            </a:extLst>
          </p:cNvPr>
          <p:cNvSpPr txBox="1"/>
          <p:nvPr/>
        </p:nvSpPr>
        <p:spPr>
          <a:xfrm>
            <a:off x="5319605" y="2610616"/>
            <a:ext cx="2538414" cy="553998"/>
          </a:xfrm>
          <a:prstGeom prst="rect">
            <a:avLst/>
          </a:prstGeom>
          <a:noFill/>
        </p:spPr>
        <p:txBody>
          <a:bodyPr wrap="square" lIns="0" tIns="0" rIns="0" bIns="0" rtlCol="0" anchor="t">
            <a:spAutoFit/>
          </a:bodyPr>
          <a:lstStyle/>
          <a:p>
            <a:pPr>
              <a:spcAft>
                <a:spcPts val="1200"/>
              </a:spcAft>
            </a:pPr>
            <a:r>
              <a:rPr sz="1200"/>
              <a:t>​Staff experts who can build customized security solutions that meet your unique needs. </a:t>
            </a:r>
          </a:p>
        </p:txBody>
      </p:sp>
      <p:sp>
        <p:nvSpPr>
          <p:cNvPr id="25" name="Rectangle 24">
            <a:extLst>
              <a:ext uri="{FF2B5EF4-FFF2-40B4-BE49-F238E27FC236}">
                <a16:creationId xmlns:a16="http://schemas.microsoft.com/office/drawing/2014/main" id="{68A8B523-1234-BFE7-F226-797051546F2F}"/>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chemeClr val="accent4"/>
              </a:soli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9BC5B4B8-E62F-D45F-DBEC-6275A144F8A6}"/>
              </a:ext>
            </a:extLst>
          </p:cNvPr>
          <p:cNvGrpSpPr/>
          <p:nvPr/>
        </p:nvGrpSpPr>
        <p:grpSpPr>
          <a:xfrm>
            <a:off x="0" y="6400800"/>
            <a:ext cx="457200" cy="457200"/>
            <a:chOff x="0" y="6400800"/>
            <a:chExt cx="457200" cy="457200"/>
          </a:xfrm>
        </p:grpSpPr>
        <p:sp>
          <p:nvSpPr>
            <p:cNvPr id="28" name="Rectangle 27">
              <a:hlinkClick r:id="" action="ppaction://hlinkshowjump?jump=firstslide"/>
              <a:extLst>
                <a:ext uri="{FF2B5EF4-FFF2-40B4-BE49-F238E27FC236}">
                  <a16:creationId xmlns:a16="http://schemas.microsoft.com/office/drawing/2014/main" id="{7A4F00EF-DB36-1CCE-AD93-D99F878AA6A2}"/>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29" name="Graphic 7">
              <a:hlinkClick r:id="" action="ppaction://hlinkshowjump?jump=firstslide"/>
              <a:extLst>
                <a:ext uri="{FF2B5EF4-FFF2-40B4-BE49-F238E27FC236}">
                  <a16:creationId xmlns:a16="http://schemas.microsoft.com/office/drawing/2014/main" id="{CEC020AB-4AA1-2057-4984-87FD1B651EA6}"/>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p:txBody>
        </p:sp>
      </p:grpSp>
      <p:sp>
        <p:nvSpPr>
          <p:cNvPr id="30" name="TextBox 29">
            <a:hlinkClick r:id="" action="ppaction://hlinkshowjump?jump=previousslide"/>
            <a:extLst>
              <a:ext uri="{FF2B5EF4-FFF2-40B4-BE49-F238E27FC236}">
                <a16:creationId xmlns:a16="http://schemas.microsoft.com/office/drawing/2014/main" id="{C7045B8F-ABE5-BBA5-A7A8-16E1928EE738}"/>
              </a:ext>
            </a:extLst>
          </p:cNvPr>
          <p:cNvSpPr txBox="1"/>
          <p:nvPr/>
        </p:nvSpPr>
        <p:spPr>
          <a:xfrm>
            <a:off x="685800" y="6552456"/>
            <a:ext cx="262892" cy="153888"/>
          </a:xfrm>
          <a:prstGeom prst="rect">
            <a:avLst/>
          </a:prstGeom>
          <a:noFill/>
        </p:spPr>
        <p:txBody>
          <a:bodyPr wrap="none" lIns="0" tIns="0" rIns="0" bIns="0" rtlCol="0">
            <a:spAutoFit/>
          </a:bodyPr>
          <a:lstStyle/>
          <a:p>
            <a:pPr algn="l"/>
            <a:r>
              <a:rPr sz="1000"/>
              <a:t>Back</a:t>
            </a:r>
          </a:p>
        </p:txBody>
      </p:sp>
      <p:sp>
        <p:nvSpPr>
          <p:cNvPr id="31" name="TextBox 30">
            <a:hlinkClick r:id="" action="ppaction://hlinkshowjump?jump=nextslide"/>
            <a:extLst>
              <a:ext uri="{FF2B5EF4-FFF2-40B4-BE49-F238E27FC236}">
                <a16:creationId xmlns:a16="http://schemas.microsoft.com/office/drawing/2014/main" id="{39CDF01C-28BF-5DCD-344D-0107F4EA4517}"/>
              </a:ext>
            </a:extLst>
          </p:cNvPr>
          <p:cNvSpPr txBox="1"/>
          <p:nvPr/>
        </p:nvSpPr>
        <p:spPr>
          <a:xfrm>
            <a:off x="1177292" y="6552456"/>
            <a:ext cx="266098" cy="153888"/>
          </a:xfrm>
          <a:prstGeom prst="rect">
            <a:avLst/>
          </a:prstGeom>
          <a:noFill/>
        </p:spPr>
        <p:txBody>
          <a:bodyPr wrap="none" lIns="0" tIns="0" rIns="0" bIns="0" rtlCol="0">
            <a:spAutoFit/>
          </a:bodyPr>
          <a:lstStyle/>
          <a:p>
            <a:pPr algn="l"/>
            <a:r>
              <a:rPr sz="1000"/>
              <a:t>Next</a:t>
            </a:r>
          </a:p>
        </p:txBody>
      </p:sp>
      <p:cxnSp>
        <p:nvCxnSpPr>
          <p:cNvPr id="36" name="Straight Connector 35">
            <a:extLst>
              <a:ext uri="{FF2B5EF4-FFF2-40B4-BE49-F238E27FC236}">
                <a16:creationId xmlns:a16="http://schemas.microsoft.com/office/drawing/2014/main" id="{A0A342B8-EDE0-9A36-8A83-D3E0A245FD18}"/>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41B35A6-8AD1-D8A4-FCBE-727957D141D7}"/>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sz="1000">
                <a:solidFill>
                  <a:schemeClr val="tx1"/>
                </a:solidFill>
                <a:ea typeface="Segoe UI" pitchFamily="34" charset="0"/>
                <a:cs typeface="Segoe UI" pitchFamily="34" charset="0"/>
              </a:rPr>
              <a:t>5</a:t>
            </a:fld>
            <a:endParaRPr sz="1000">
              <a:solidFill>
                <a:schemeClr val="tx1"/>
              </a:solidFill>
              <a:ea typeface="Segoe UI" pitchFamily="34" charset="0"/>
              <a:cs typeface="Segoe UI" pitchFamily="34" charset="0"/>
            </a:endParaRPr>
          </a:p>
        </p:txBody>
      </p:sp>
      <p:sp>
        <p:nvSpPr>
          <p:cNvPr id="45" name="TextBox 44">
            <a:extLst>
              <a:ext uri="{FF2B5EF4-FFF2-40B4-BE49-F238E27FC236}">
                <a16:creationId xmlns:a16="http://schemas.microsoft.com/office/drawing/2014/main" id="{A9212B57-9548-3EF8-CCEC-E559655DAB9C}"/>
              </a:ext>
            </a:extLst>
          </p:cNvPr>
          <p:cNvSpPr txBox="1"/>
          <p:nvPr/>
        </p:nvSpPr>
        <p:spPr>
          <a:xfrm>
            <a:off x="-10922226" y="2248787"/>
            <a:ext cx="3492500" cy="967978"/>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sz="1200"/>
              <a:t>​Services that cover </a:t>
            </a:r>
            <a:r>
              <a:rPr sz="1200">
                <a:highlight>
                  <a:srgbClr val="FFFF00"/>
                </a:highlight>
              </a:rPr>
              <a:t>assessment, migration, hunting expertise, incident response, or managed security services</a:t>
            </a:r>
          </a:p>
        </p:txBody>
      </p:sp>
      <p:sp>
        <p:nvSpPr>
          <p:cNvPr id="46" name="TextBox 45">
            <a:extLst>
              <a:ext uri="{FF2B5EF4-FFF2-40B4-BE49-F238E27FC236}">
                <a16:creationId xmlns:a16="http://schemas.microsoft.com/office/drawing/2014/main" id="{5BEF73E8-69B6-6555-3ECF-462A9C94F59E}"/>
              </a:ext>
            </a:extLst>
          </p:cNvPr>
          <p:cNvSpPr txBox="1"/>
          <p:nvPr/>
        </p:nvSpPr>
        <p:spPr>
          <a:xfrm>
            <a:off x="-10922226" y="3501118"/>
            <a:ext cx="3492500" cy="774383"/>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sz="1200"/>
              <a:t>​Deep familiarity with security operations and best practices</a:t>
            </a:r>
          </a:p>
        </p:txBody>
      </p:sp>
      <p:sp>
        <p:nvSpPr>
          <p:cNvPr id="47" name="TextBox 46">
            <a:extLst>
              <a:ext uri="{FF2B5EF4-FFF2-40B4-BE49-F238E27FC236}">
                <a16:creationId xmlns:a16="http://schemas.microsoft.com/office/drawing/2014/main" id="{C668824C-D1E2-C98A-54BC-FA0D55163542}"/>
              </a:ext>
            </a:extLst>
          </p:cNvPr>
          <p:cNvSpPr txBox="1"/>
          <p:nvPr/>
        </p:nvSpPr>
        <p:spPr>
          <a:xfrm>
            <a:off x="-10922226" y="4773327"/>
            <a:ext cx="3492500" cy="580787"/>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sz="1200"/>
              <a:t>​Microsoft certifications in </a:t>
            </a:r>
            <a:r>
              <a:rPr sz="1200">
                <a:highlight>
                  <a:srgbClr val="FFFF00"/>
                </a:highlight>
              </a:rPr>
              <a:t>[fill in blanks]</a:t>
            </a:r>
          </a:p>
        </p:txBody>
      </p:sp>
      <p:sp>
        <p:nvSpPr>
          <p:cNvPr id="48" name="TextBox 47">
            <a:extLst>
              <a:ext uri="{FF2B5EF4-FFF2-40B4-BE49-F238E27FC236}">
                <a16:creationId xmlns:a16="http://schemas.microsoft.com/office/drawing/2014/main" id="{19F73B4C-7EA7-DC6C-D8DA-033C7B741519}"/>
              </a:ext>
            </a:extLst>
          </p:cNvPr>
          <p:cNvSpPr txBox="1"/>
          <p:nvPr/>
        </p:nvSpPr>
        <p:spPr>
          <a:xfrm>
            <a:off x="-7125478" y="3505492"/>
            <a:ext cx="3492500" cy="774383"/>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sz="1200"/>
              <a:t>​Extensive experience with SOC operations, with </a:t>
            </a:r>
            <a:r>
              <a:rPr sz="1200">
                <a:highlight>
                  <a:srgbClr val="FFFF00"/>
                </a:highlight>
              </a:rPr>
              <a:t>more than </a:t>
            </a:r>
            <a:r>
              <a:rPr sz="1200">
                <a:highlight>
                  <a:srgbClr val="FFFF00"/>
                </a:highlight>
              </a:rPr>
              <a:t>xxxx</a:t>
            </a:r>
            <a:r>
              <a:rPr sz="1200">
                <a:highlight>
                  <a:srgbClr val="FFFF00"/>
                </a:highlight>
              </a:rPr>
              <a:t> customers just like you.</a:t>
            </a:r>
          </a:p>
        </p:txBody>
      </p:sp>
      <p:sp>
        <p:nvSpPr>
          <p:cNvPr id="53" name="TextBox 52">
            <a:extLst>
              <a:ext uri="{FF2B5EF4-FFF2-40B4-BE49-F238E27FC236}">
                <a16:creationId xmlns:a16="http://schemas.microsoft.com/office/drawing/2014/main" id="{A13D99EE-8778-30DA-8212-D78E7B4FE93E}"/>
              </a:ext>
            </a:extLst>
          </p:cNvPr>
          <p:cNvSpPr txBox="1"/>
          <p:nvPr/>
        </p:nvSpPr>
        <p:spPr>
          <a:xfrm>
            <a:off x="-7125478" y="2233283"/>
            <a:ext cx="3492500" cy="967978"/>
          </a:xfrm>
          <a:prstGeom prst="roundRect">
            <a:avLst>
              <a:gd name="adj" fmla="val 8290"/>
            </a:avLst>
          </a:prstGeom>
          <a:solidFill>
            <a:schemeClr val="bg2"/>
          </a:solidFill>
        </p:spPr>
        <p:txBody>
          <a:bodyPr wrap="square" lIns="182880" tIns="182880" rIns="182880" bIns="182880" rtlCol="0" anchor="t">
            <a:spAutoFit/>
          </a:bodyPr>
          <a:lstStyle/>
          <a:p>
            <a:pPr>
              <a:spcAft>
                <a:spcPts val="1200"/>
              </a:spcAft>
            </a:pPr>
            <a:r>
              <a:rPr sz="1200"/>
              <a:t>​Staff experts who can build customized security solutions that meet your unique needs. </a:t>
            </a:r>
          </a:p>
        </p:txBody>
      </p:sp>
      <p:sp>
        <p:nvSpPr>
          <p:cNvPr id="54" name="Oval 53">
            <a:extLst>
              <a:ext uri="{FF2B5EF4-FFF2-40B4-BE49-F238E27FC236}">
                <a16:creationId xmlns:a16="http://schemas.microsoft.com/office/drawing/2014/main" id="{ACE9FA58-5AB8-51DC-C388-42B2DFFE2F05}"/>
              </a:ext>
            </a:extLst>
          </p:cNvPr>
          <p:cNvSpPr>
            <a:spLocks noChangeAspect="1"/>
          </p:cNvSpPr>
          <p:nvPr/>
        </p:nvSpPr>
        <p:spPr bwMode="auto">
          <a:xfrm>
            <a:off x="550863" y="2623033"/>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5" name="Oval 54">
            <a:extLst>
              <a:ext uri="{FF2B5EF4-FFF2-40B4-BE49-F238E27FC236}">
                <a16:creationId xmlns:a16="http://schemas.microsoft.com/office/drawing/2014/main" id="{CD971239-2A91-5F09-1B00-E898F1456B72}"/>
              </a:ext>
            </a:extLst>
          </p:cNvPr>
          <p:cNvSpPr>
            <a:spLocks noChangeAspect="1"/>
          </p:cNvSpPr>
          <p:nvPr/>
        </p:nvSpPr>
        <p:spPr bwMode="auto">
          <a:xfrm>
            <a:off x="550863" y="3884145"/>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6" name="Oval 55">
            <a:extLst>
              <a:ext uri="{FF2B5EF4-FFF2-40B4-BE49-F238E27FC236}">
                <a16:creationId xmlns:a16="http://schemas.microsoft.com/office/drawing/2014/main" id="{5C46682C-8110-EDBA-6E08-319EBFF325E9}"/>
              </a:ext>
            </a:extLst>
          </p:cNvPr>
          <p:cNvSpPr>
            <a:spLocks noChangeAspect="1"/>
          </p:cNvSpPr>
          <p:nvPr/>
        </p:nvSpPr>
        <p:spPr bwMode="auto">
          <a:xfrm>
            <a:off x="550863" y="5034862"/>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7" name="Oval 56">
            <a:extLst>
              <a:ext uri="{FF2B5EF4-FFF2-40B4-BE49-F238E27FC236}">
                <a16:creationId xmlns:a16="http://schemas.microsoft.com/office/drawing/2014/main" id="{5D45FB30-220E-012D-0A73-E8EFC68583F4}"/>
              </a:ext>
            </a:extLst>
          </p:cNvPr>
          <p:cNvSpPr>
            <a:spLocks noChangeAspect="1"/>
          </p:cNvSpPr>
          <p:nvPr/>
        </p:nvSpPr>
        <p:spPr bwMode="auto">
          <a:xfrm>
            <a:off x="4349697" y="2551593"/>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59" name="Oval 58">
            <a:extLst>
              <a:ext uri="{FF2B5EF4-FFF2-40B4-BE49-F238E27FC236}">
                <a16:creationId xmlns:a16="http://schemas.microsoft.com/office/drawing/2014/main" id="{F8AB8E70-7936-2732-9896-BAA0827973F0}"/>
              </a:ext>
            </a:extLst>
          </p:cNvPr>
          <p:cNvSpPr>
            <a:spLocks noChangeAspect="1"/>
          </p:cNvSpPr>
          <p:nvPr/>
        </p:nvSpPr>
        <p:spPr bwMode="auto">
          <a:xfrm>
            <a:off x="4351339" y="3884145"/>
            <a:ext cx="685800" cy="685800"/>
          </a:xfrm>
          <a:prstGeom prst="ellipse">
            <a:avLst/>
          </a:prstGeom>
          <a:solidFill>
            <a:schemeClr val="bg1"/>
          </a:solidFill>
          <a:ln>
            <a:noFill/>
            <a:headEnd type="none" w="med" len="med"/>
            <a:tailEnd type="none" w="med" len="med"/>
          </a:ln>
          <a:effectLst>
            <a:outerShdw blurRad="203200" algn="ctr"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67" name="Graphic 59">
            <a:extLst>
              <a:ext uri="{FF2B5EF4-FFF2-40B4-BE49-F238E27FC236}">
                <a16:creationId xmlns:a16="http://schemas.microsoft.com/office/drawing/2014/main" id="{BFA49024-468C-B576-7717-CF7B11AF3AE6}"/>
              </a:ext>
            </a:extLst>
          </p:cNvPr>
          <p:cNvSpPr/>
          <p:nvPr/>
        </p:nvSpPr>
        <p:spPr>
          <a:xfrm>
            <a:off x="700801" y="2778836"/>
            <a:ext cx="342900" cy="381000"/>
          </a:xfrm>
          <a:custGeom>
            <a:avLst/>
            <a:gdLst>
              <a:gd name="connsiteX0" fmla="*/ 266437 w 342900"/>
              <a:gd name="connsiteY0" fmla="*/ 38089 h 381000"/>
              <a:gd name="connsiteX1" fmla="*/ 223838 w 342900"/>
              <a:gd name="connsiteY1" fmla="*/ 0 h 381000"/>
              <a:gd name="connsiteX2" fmla="*/ 157163 w 342900"/>
              <a:gd name="connsiteY2" fmla="*/ 0 h 381000"/>
              <a:gd name="connsiteX3" fmla="*/ 114563 w 342900"/>
              <a:gd name="connsiteY3" fmla="*/ 38089 h 381000"/>
              <a:gd name="connsiteX4" fmla="*/ 80963 w 342900"/>
              <a:gd name="connsiteY4" fmla="*/ 38100 h 381000"/>
              <a:gd name="connsiteX5" fmla="*/ 38100 w 342900"/>
              <a:gd name="connsiteY5" fmla="*/ 80963 h 381000"/>
              <a:gd name="connsiteX6" fmla="*/ 38100 w 342900"/>
              <a:gd name="connsiteY6" fmla="*/ 154299 h 381000"/>
              <a:gd name="connsiteX7" fmla="*/ 66675 w 342900"/>
              <a:gd name="connsiteY7" fmla="*/ 144603 h 381000"/>
              <a:gd name="connsiteX8" fmla="*/ 66675 w 342900"/>
              <a:gd name="connsiteY8" fmla="*/ 80963 h 381000"/>
              <a:gd name="connsiteX9" fmla="*/ 80963 w 342900"/>
              <a:gd name="connsiteY9" fmla="*/ 66675 h 381000"/>
              <a:gd name="connsiteX10" fmla="*/ 121520 w 342900"/>
              <a:gd name="connsiteY10" fmla="*/ 66679 h 381000"/>
              <a:gd name="connsiteX11" fmla="*/ 157163 w 342900"/>
              <a:gd name="connsiteY11" fmla="*/ 85725 h 381000"/>
              <a:gd name="connsiteX12" fmla="*/ 223838 w 342900"/>
              <a:gd name="connsiteY12" fmla="*/ 85725 h 381000"/>
              <a:gd name="connsiteX13" fmla="*/ 259480 w 342900"/>
              <a:gd name="connsiteY13" fmla="*/ 66678 h 381000"/>
              <a:gd name="connsiteX14" fmla="*/ 300038 w 342900"/>
              <a:gd name="connsiteY14" fmla="*/ 66675 h 381000"/>
              <a:gd name="connsiteX15" fmla="*/ 314325 w 342900"/>
              <a:gd name="connsiteY15" fmla="*/ 80963 h 381000"/>
              <a:gd name="connsiteX16" fmla="*/ 314325 w 342900"/>
              <a:gd name="connsiteY16" fmla="*/ 338138 h 381000"/>
              <a:gd name="connsiteX17" fmla="*/ 300038 w 342900"/>
              <a:gd name="connsiteY17" fmla="*/ 352425 h 381000"/>
              <a:gd name="connsiteX18" fmla="*/ 225392 w 342900"/>
              <a:gd name="connsiteY18" fmla="*/ 352425 h 381000"/>
              <a:gd name="connsiteX19" fmla="*/ 225392 w 342900"/>
              <a:gd name="connsiteY19" fmla="*/ 381000 h 381000"/>
              <a:gd name="connsiteX20" fmla="*/ 300038 w 342900"/>
              <a:gd name="connsiteY20" fmla="*/ 381000 h 381000"/>
              <a:gd name="connsiteX21" fmla="*/ 342900 w 342900"/>
              <a:gd name="connsiteY21" fmla="*/ 338138 h 381000"/>
              <a:gd name="connsiteX22" fmla="*/ 342900 w 342900"/>
              <a:gd name="connsiteY22" fmla="*/ 80963 h 381000"/>
              <a:gd name="connsiteX23" fmla="*/ 300038 w 342900"/>
              <a:gd name="connsiteY23" fmla="*/ 38100 h 381000"/>
              <a:gd name="connsiteX24" fmla="*/ 266437 w 342900"/>
              <a:gd name="connsiteY24" fmla="*/ 38089 h 381000"/>
              <a:gd name="connsiteX25" fmla="*/ 266601 w 342900"/>
              <a:gd name="connsiteY25" fmla="*/ 39928 h 381000"/>
              <a:gd name="connsiteX26" fmla="*/ 266700 w 342900"/>
              <a:gd name="connsiteY26" fmla="*/ 42863 h 381000"/>
              <a:gd name="connsiteX27" fmla="*/ 266601 w 342900"/>
              <a:gd name="connsiteY27" fmla="*/ 39928 h 381000"/>
              <a:gd name="connsiteX28" fmla="*/ 157163 w 342900"/>
              <a:gd name="connsiteY28" fmla="*/ 28575 h 381000"/>
              <a:gd name="connsiteX29" fmla="*/ 223838 w 342900"/>
              <a:gd name="connsiteY29" fmla="*/ 28575 h 381000"/>
              <a:gd name="connsiteX30" fmla="*/ 238125 w 342900"/>
              <a:gd name="connsiteY30" fmla="*/ 42863 h 381000"/>
              <a:gd name="connsiteX31" fmla="*/ 223838 w 342900"/>
              <a:gd name="connsiteY31" fmla="*/ 57150 h 381000"/>
              <a:gd name="connsiteX32" fmla="*/ 157163 w 342900"/>
              <a:gd name="connsiteY32" fmla="*/ 57150 h 381000"/>
              <a:gd name="connsiteX33" fmla="*/ 142875 w 342900"/>
              <a:gd name="connsiteY33" fmla="*/ 42863 h 381000"/>
              <a:gd name="connsiteX34" fmla="*/ 157163 w 342900"/>
              <a:gd name="connsiteY34" fmla="*/ 28575 h 381000"/>
              <a:gd name="connsiteX35" fmla="*/ 151448 w 342900"/>
              <a:gd name="connsiteY35" fmla="*/ 302693 h 381000"/>
              <a:gd name="connsiteX36" fmla="*/ 171450 w 342900"/>
              <a:gd name="connsiteY36" fmla="*/ 247650 h 381000"/>
              <a:gd name="connsiteX37" fmla="*/ 85725 w 342900"/>
              <a:gd name="connsiteY37" fmla="*/ 161925 h 381000"/>
              <a:gd name="connsiteX38" fmla="*/ 0 w 342900"/>
              <a:gd name="connsiteY38" fmla="*/ 247650 h 381000"/>
              <a:gd name="connsiteX39" fmla="*/ 85725 w 342900"/>
              <a:gd name="connsiteY39" fmla="*/ 333375 h 381000"/>
              <a:gd name="connsiteX40" fmla="*/ 129635 w 342900"/>
              <a:gd name="connsiteY40" fmla="*/ 321290 h 381000"/>
              <a:gd name="connsiteX41" fmla="*/ 185160 w 342900"/>
              <a:gd name="connsiteY41" fmla="*/ 376815 h 381000"/>
              <a:gd name="connsiteX42" fmla="*/ 205365 w 342900"/>
              <a:gd name="connsiteY42" fmla="*/ 376815 h 381000"/>
              <a:gd name="connsiteX43" fmla="*/ 205365 w 342900"/>
              <a:gd name="connsiteY43" fmla="*/ 356610 h 381000"/>
              <a:gd name="connsiteX44" fmla="*/ 151448 w 342900"/>
              <a:gd name="connsiteY44" fmla="*/ 302693 h 381000"/>
              <a:gd name="connsiteX45" fmla="*/ 85725 w 342900"/>
              <a:gd name="connsiteY45" fmla="*/ 304800 h 381000"/>
              <a:gd name="connsiteX46" fmla="*/ 28575 w 342900"/>
              <a:gd name="connsiteY46" fmla="*/ 247650 h 381000"/>
              <a:gd name="connsiteX47" fmla="*/ 85725 w 342900"/>
              <a:gd name="connsiteY47" fmla="*/ 190500 h 381000"/>
              <a:gd name="connsiteX48" fmla="*/ 142875 w 342900"/>
              <a:gd name="connsiteY48" fmla="*/ 247650 h 381000"/>
              <a:gd name="connsiteX49" fmla="*/ 85725 w 342900"/>
              <a:gd name="connsiteY49" fmla="*/ 3048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2900" h="381000">
                <a:moveTo>
                  <a:pt x="266437" y="38089"/>
                </a:moveTo>
                <a:cubicBezTo>
                  <a:pt x="264063" y="16663"/>
                  <a:pt x="245896" y="0"/>
                  <a:pt x="223838" y="0"/>
                </a:cubicBezTo>
                <a:lnTo>
                  <a:pt x="157163" y="0"/>
                </a:lnTo>
                <a:cubicBezTo>
                  <a:pt x="135104" y="0"/>
                  <a:pt x="116937" y="16663"/>
                  <a:pt x="114563" y="38089"/>
                </a:cubicBezTo>
                <a:lnTo>
                  <a:pt x="80963" y="38100"/>
                </a:lnTo>
                <a:cubicBezTo>
                  <a:pt x="57290" y="38100"/>
                  <a:pt x="38100" y="57290"/>
                  <a:pt x="38100" y="80963"/>
                </a:cubicBezTo>
                <a:lnTo>
                  <a:pt x="38100" y="154299"/>
                </a:lnTo>
                <a:cubicBezTo>
                  <a:pt x="46968" y="149766"/>
                  <a:pt x="56568" y="146459"/>
                  <a:pt x="66675" y="144603"/>
                </a:cubicBezTo>
                <a:lnTo>
                  <a:pt x="66675" y="80963"/>
                </a:lnTo>
                <a:cubicBezTo>
                  <a:pt x="66675" y="73072"/>
                  <a:pt x="73072" y="66675"/>
                  <a:pt x="80963" y="66675"/>
                </a:cubicBezTo>
                <a:lnTo>
                  <a:pt x="121520" y="66679"/>
                </a:lnTo>
                <a:cubicBezTo>
                  <a:pt x="129210" y="78164"/>
                  <a:pt x="142303" y="85725"/>
                  <a:pt x="157163" y="85725"/>
                </a:cubicBezTo>
                <a:lnTo>
                  <a:pt x="223838" y="85725"/>
                </a:lnTo>
                <a:cubicBezTo>
                  <a:pt x="238697" y="85725"/>
                  <a:pt x="251791" y="78163"/>
                  <a:pt x="259480" y="66678"/>
                </a:cubicBezTo>
                <a:lnTo>
                  <a:pt x="300038" y="66675"/>
                </a:lnTo>
                <a:cubicBezTo>
                  <a:pt x="307928" y="66675"/>
                  <a:pt x="314325" y="73072"/>
                  <a:pt x="314325" y="80963"/>
                </a:cubicBezTo>
                <a:lnTo>
                  <a:pt x="314325" y="338138"/>
                </a:lnTo>
                <a:cubicBezTo>
                  <a:pt x="314325" y="346028"/>
                  <a:pt x="307928" y="352425"/>
                  <a:pt x="300038" y="352425"/>
                </a:cubicBezTo>
                <a:lnTo>
                  <a:pt x="225392" y="352425"/>
                </a:lnTo>
                <a:cubicBezTo>
                  <a:pt x="229669" y="361443"/>
                  <a:pt x="229669" y="371982"/>
                  <a:pt x="225392" y="381000"/>
                </a:cubicBezTo>
                <a:lnTo>
                  <a:pt x="300038" y="381000"/>
                </a:lnTo>
                <a:cubicBezTo>
                  <a:pt x="323709" y="381000"/>
                  <a:pt x="342900" y="361809"/>
                  <a:pt x="342900" y="338138"/>
                </a:cubicBezTo>
                <a:lnTo>
                  <a:pt x="342900" y="80963"/>
                </a:lnTo>
                <a:cubicBezTo>
                  <a:pt x="342900" y="57290"/>
                  <a:pt x="323709" y="38100"/>
                  <a:pt x="300038" y="38100"/>
                </a:cubicBezTo>
                <a:lnTo>
                  <a:pt x="266437" y="38089"/>
                </a:lnTo>
                <a:close/>
                <a:moveTo>
                  <a:pt x="266601" y="39928"/>
                </a:moveTo>
                <a:lnTo>
                  <a:pt x="266700" y="42863"/>
                </a:lnTo>
                <a:cubicBezTo>
                  <a:pt x="266700" y="41876"/>
                  <a:pt x="266668" y="40897"/>
                  <a:pt x="266601" y="39928"/>
                </a:cubicBezTo>
                <a:close/>
                <a:moveTo>
                  <a:pt x="157163" y="28575"/>
                </a:moveTo>
                <a:lnTo>
                  <a:pt x="223838" y="28575"/>
                </a:lnTo>
                <a:cubicBezTo>
                  <a:pt x="231728" y="28575"/>
                  <a:pt x="238125" y="34972"/>
                  <a:pt x="238125" y="42863"/>
                </a:cubicBezTo>
                <a:cubicBezTo>
                  <a:pt x="238125" y="50753"/>
                  <a:pt x="231728" y="57150"/>
                  <a:pt x="223838" y="57150"/>
                </a:cubicBezTo>
                <a:lnTo>
                  <a:pt x="157163" y="57150"/>
                </a:lnTo>
                <a:cubicBezTo>
                  <a:pt x="149272" y="57150"/>
                  <a:pt x="142875" y="50753"/>
                  <a:pt x="142875" y="42863"/>
                </a:cubicBezTo>
                <a:cubicBezTo>
                  <a:pt x="142875" y="34972"/>
                  <a:pt x="149272" y="28575"/>
                  <a:pt x="157163" y="28575"/>
                </a:cubicBezTo>
                <a:close/>
                <a:moveTo>
                  <a:pt x="151448" y="302693"/>
                </a:moveTo>
                <a:cubicBezTo>
                  <a:pt x="163933" y="287800"/>
                  <a:pt x="171450" y="268603"/>
                  <a:pt x="171450" y="247650"/>
                </a:cubicBezTo>
                <a:cubicBezTo>
                  <a:pt x="171450" y="200305"/>
                  <a:pt x="133070" y="161925"/>
                  <a:pt x="85725" y="161925"/>
                </a:cubicBezTo>
                <a:cubicBezTo>
                  <a:pt x="38380" y="161925"/>
                  <a:pt x="0" y="200305"/>
                  <a:pt x="0" y="247650"/>
                </a:cubicBezTo>
                <a:cubicBezTo>
                  <a:pt x="0" y="294995"/>
                  <a:pt x="38380" y="333375"/>
                  <a:pt x="85725" y="333375"/>
                </a:cubicBezTo>
                <a:cubicBezTo>
                  <a:pt x="101774" y="333375"/>
                  <a:pt x="116792" y="328965"/>
                  <a:pt x="129635" y="321290"/>
                </a:cubicBezTo>
                <a:lnTo>
                  <a:pt x="185160" y="376815"/>
                </a:lnTo>
                <a:cubicBezTo>
                  <a:pt x="190740" y="382394"/>
                  <a:pt x="199785" y="382394"/>
                  <a:pt x="205365" y="376815"/>
                </a:cubicBezTo>
                <a:cubicBezTo>
                  <a:pt x="210944" y="371235"/>
                  <a:pt x="210944" y="362190"/>
                  <a:pt x="205365" y="356610"/>
                </a:cubicBezTo>
                <a:lnTo>
                  <a:pt x="151448" y="302693"/>
                </a:lnTo>
                <a:close/>
                <a:moveTo>
                  <a:pt x="85725" y="304800"/>
                </a:moveTo>
                <a:cubicBezTo>
                  <a:pt x="54162" y="304800"/>
                  <a:pt x="28575" y="279214"/>
                  <a:pt x="28575" y="247650"/>
                </a:cubicBezTo>
                <a:cubicBezTo>
                  <a:pt x="28575" y="216086"/>
                  <a:pt x="54162" y="190500"/>
                  <a:pt x="85725" y="190500"/>
                </a:cubicBezTo>
                <a:cubicBezTo>
                  <a:pt x="117288" y="190500"/>
                  <a:pt x="142875" y="216086"/>
                  <a:pt x="142875" y="247650"/>
                </a:cubicBezTo>
                <a:cubicBezTo>
                  <a:pt x="142875" y="279214"/>
                  <a:pt x="117288" y="304800"/>
                  <a:pt x="85725" y="304800"/>
                </a:cubicBezTo>
                <a:close/>
              </a:path>
            </a:pathLst>
          </a:custGeom>
          <a:solidFill>
            <a:schemeClr val="accent1"/>
          </a:solidFill>
          <a:ln w="19050" cap="flat">
            <a:noFill/>
            <a:prstDash val="solid"/>
            <a:miter/>
          </a:ln>
        </p:spPr>
        <p:txBody>
          <a:bodyPr rtlCol="0" anchor="ctr"/>
          <a:lstStyle/>
          <a:p/>
        </p:txBody>
      </p:sp>
      <p:sp>
        <p:nvSpPr>
          <p:cNvPr id="68" name="Graphic 61">
            <a:extLst>
              <a:ext uri="{FF2B5EF4-FFF2-40B4-BE49-F238E27FC236}">
                <a16:creationId xmlns:a16="http://schemas.microsoft.com/office/drawing/2014/main" id="{A26DCA38-F178-74A8-D779-44A5374A9F11}"/>
              </a:ext>
            </a:extLst>
          </p:cNvPr>
          <p:cNvSpPr/>
          <p:nvPr/>
        </p:nvSpPr>
        <p:spPr>
          <a:xfrm>
            <a:off x="4500010" y="4071713"/>
            <a:ext cx="400050" cy="361898"/>
          </a:xfrm>
          <a:custGeom>
            <a:avLst/>
            <a:gdLst>
              <a:gd name="connsiteX0" fmla="*/ 338138 w 400050"/>
              <a:gd name="connsiteY0" fmla="*/ 0 h 361898"/>
              <a:gd name="connsiteX1" fmla="*/ 381000 w 400050"/>
              <a:gd name="connsiteY1" fmla="*/ 42863 h 361898"/>
              <a:gd name="connsiteX2" fmla="*/ 381000 w 400050"/>
              <a:gd name="connsiteY2" fmla="*/ 147786 h 361898"/>
              <a:gd name="connsiteX3" fmla="*/ 352425 w 400050"/>
              <a:gd name="connsiteY3" fmla="*/ 135474 h 361898"/>
              <a:gd name="connsiteX4" fmla="*/ 352425 w 400050"/>
              <a:gd name="connsiteY4" fmla="*/ 42863 h 361898"/>
              <a:gd name="connsiteX5" fmla="*/ 338138 w 400050"/>
              <a:gd name="connsiteY5" fmla="*/ 28575 h 361898"/>
              <a:gd name="connsiteX6" fmla="*/ 42863 w 400050"/>
              <a:gd name="connsiteY6" fmla="*/ 28575 h 361898"/>
              <a:gd name="connsiteX7" fmla="*/ 28575 w 400050"/>
              <a:gd name="connsiteY7" fmla="*/ 42863 h 361898"/>
              <a:gd name="connsiteX8" fmla="*/ 28575 w 400050"/>
              <a:gd name="connsiteY8" fmla="*/ 262025 h 361898"/>
              <a:gd name="connsiteX9" fmla="*/ 42863 w 400050"/>
              <a:gd name="connsiteY9" fmla="*/ 276313 h 361898"/>
              <a:gd name="connsiteX10" fmla="*/ 266700 w 400050"/>
              <a:gd name="connsiteY10" fmla="*/ 276313 h 361898"/>
              <a:gd name="connsiteX11" fmla="*/ 266700 w 400050"/>
              <a:gd name="connsiteY11" fmla="*/ 304888 h 361898"/>
              <a:gd name="connsiteX12" fmla="*/ 42863 w 400050"/>
              <a:gd name="connsiteY12" fmla="*/ 304888 h 361898"/>
              <a:gd name="connsiteX13" fmla="*/ 0 w 400050"/>
              <a:gd name="connsiteY13" fmla="*/ 262025 h 361898"/>
              <a:gd name="connsiteX14" fmla="*/ 0 w 400050"/>
              <a:gd name="connsiteY14" fmla="*/ 42863 h 361898"/>
              <a:gd name="connsiteX15" fmla="*/ 42863 w 400050"/>
              <a:gd name="connsiteY15" fmla="*/ 0 h 361898"/>
              <a:gd name="connsiteX16" fmla="*/ 338138 w 400050"/>
              <a:gd name="connsiteY16" fmla="*/ 0 h 361898"/>
              <a:gd name="connsiteX17" fmla="*/ 214356 w 400050"/>
              <a:gd name="connsiteY17" fmla="*/ 171376 h 361898"/>
              <a:gd name="connsiteX18" fmla="*/ 262136 w 400050"/>
              <a:gd name="connsiteY18" fmla="*/ 171376 h 361898"/>
              <a:gd name="connsiteX19" fmla="*/ 249791 w 400050"/>
              <a:gd name="connsiteY19" fmla="*/ 199951 h 361898"/>
              <a:gd name="connsiteX20" fmla="*/ 214356 w 400050"/>
              <a:gd name="connsiteY20" fmla="*/ 199951 h 361898"/>
              <a:gd name="connsiteX21" fmla="*/ 200069 w 400050"/>
              <a:gd name="connsiteY21" fmla="*/ 185663 h 361898"/>
              <a:gd name="connsiteX22" fmla="*/ 212417 w 400050"/>
              <a:gd name="connsiteY22" fmla="*/ 171507 h 361898"/>
              <a:gd name="connsiteX23" fmla="*/ 214356 w 400050"/>
              <a:gd name="connsiteY23" fmla="*/ 171376 h 361898"/>
              <a:gd name="connsiteX24" fmla="*/ 147638 w 400050"/>
              <a:gd name="connsiteY24" fmla="*/ 161925 h 361898"/>
              <a:gd name="connsiteX25" fmla="*/ 161925 w 400050"/>
              <a:gd name="connsiteY25" fmla="*/ 176213 h 361898"/>
              <a:gd name="connsiteX26" fmla="*/ 161925 w 400050"/>
              <a:gd name="connsiteY26" fmla="*/ 185598 h 361898"/>
              <a:gd name="connsiteX27" fmla="*/ 161775 w 400050"/>
              <a:gd name="connsiteY27" fmla="*/ 187667 h 361898"/>
              <a:gd name="connsiteX28" fmla="*/ 114299 w 400050"/>
              <a:gd name="connsiteY28" fmla="*/ 219092 h 361898"/>
              <a:gd name="connsiteX29" fmla="*/ 66825 w 400050"/>
              <a:gd name="connsiteY29" fmla="*/ 187644 h 361898"/>
              <a:gd name="connsiteX30" fmla="*/ 66675 w 400050"/>
              <a:gd name="connsiteY30" fmla="*/ 185581 h 361898"/>
              <a:gd name="connsiteX31" fmla="*/ 66675 w 400050"/>
              <a:gd name="connsiteY31" fmla="*/ 176213 h 361898"/>
              <a:gd name="connsiteX32" fmla="*/ 80963 w 400050"/>
              <a:gd name="connsiteY32" fmla="*/ 161925 h 361898"/>
              <a:gd name="connsiteX33" fmla="*/ 147638 w 400050"/>
              <a:gd name="connsiteY33" fmla="*/ 161925 h 361898"/>
              <a:gd name="connsiteX34" fmla="*/ 114300 w 400050"/>
              <a:gd name="connsiteY34" fmla="*/ 85767 h 361898"/>
              <a:gd name="connsiteX35" fmla="*/ 142874 w 400050"/>
              <a:gd name="connsiteY35" fmla="*/ 114342 h 361898"/>
              <a:gd name="connsiteX36" fmla="*/ 114300 w 400050"/>
              <a:gd name="connsiteY36" fmla="*/ 142915 h 361898"/>
              <a:gd name="connsiteX37" fmla="*/ 85726 w 400050"/>
              <a:gd name="connsiteY37" fmla="*/ 114342 h 361898"/>
              <a:gd name="connsiteX38" fmla="*/ 114300 w 400050"/>
              <a:gd name="connsiteY38" fmla="*/ 85767 h 361898"/>
              <a:gd name="connsiteX39" fmla="*/ 214356 w 400050"/>
              <a:gd name="connsiteY39" fmla="*/ 104775 h 361898"/>
              <a:gd name="connsiteX40" fmla="*/ 300038 w 400050"/>
              <a:gd name="connsiteY40" fmla="*/ 104775 h 361898"/>
              <a:gd name="connsiteX41" fmla="*/ 314325 w 400050"/>
              <a:gd name="connsiteY41" fmla="*/ 119063 h 361898"/>
              <a:gd name="connsiteX42" fmla="*/ 301977 w 400050"/>
              <a:gd name="connsiteY42" fmla="*/ 133220 h 361898"/>
              <a:gd name="connsiteX43" fmla="*/ 300038 w 400050"/>
              <a:gd name="connsiteY43" fmla="*/ 133350 h 361898"/>
              <a:gd name="connsiteX44" fmla="*/ 214356 w 400050"/>
              <a:gd name="connsiteY44" fmla="*/ 133350 h 361898"/>
              <a:gd name="connsiteX45" fmla="*/ 200069 w 400050"/>
              <a:gd name="connsiteY45" fmla="*/ 119063 h 361898"/>
              <a:gd name="connsiteX46" fmla="*/ 212417 w 400050"/>
              <a:gd name="connsiteY46" fmla="*/ 104906 h 361898"/>
              <a:gd name="connsiteX47" fmla="*/ 214356 w 400050"/>
              <a:gd name="connsiteY47" fmla="*/ 104775 h 361898"/>
              <a:gd name="connsiteX48" fmla="*/ 400050 w 400050"/>
              <a:gd name="connsiteY48" fmla="*/ 219075 h 361898"/>
              <a:gd name="connsiteX49" fmla="*/ 333375 w 400050"/>
              <a:gd name="connsiteY49" fmla="*/ 285750 h 361898"/>
              <a:gd name="connsiteX50" fmla="*/ 266700 w 400050"/>
              <a:gd name="connsiteY50" fmla="*/ 219075 h 361898"/>
              <a:gd name="connsiteX51" fmla="*/ 333375 w 400050"/>
              <a:gd name="connsiteY51" fmla="*/ 152400 h 361898"/>
              <a:gd name="connsiteX52" fmla="*/ 400050 w 400050"/>
              <a:gd name="connsiteY52" fmla="*/ 219075 h 361898"/>
              <a:gd name="connsiteX53" fmla="*/ 285750 w 400050"/>
              <a:gd name="connsiteY53" fmla="*/ 290364 h 361898"/>
              <a:gd name="connsiteX54" fmla="*/ 285750 w 400050"/>
              <a:gd name="connsiteY54" fmla="*/ 348346 h 361898"/>
              <a:gd name="connsiteX55" fmla="*/ 308839 w 400050"/>
              <a:gd name="connsiteY55" fmla="*/ 357910 h 361898"/>
              <a:gd name="connsiteX56" fmla="*/ 333375 w 400050"/>
              <a:gd name="connsiteY56" fmla="*/ 333375 h 361898"/>
              <a:gd name="connsiteX57" fmla="*/ 357911 w 400050"/>
              <a:gd name="connsiteY57" fmla="*/ 357910 h 361898"/>
              <a:gd name="connsiteX58" fmla="*/ 381000 w 400050"/>
              <a:gd name="connsiteY58" fmla="*/ 348346 h 361898"/>
              <a:gd name="connsiteX59" fmla="*/ 381000 w 400050"/>
              <a:gd name="connsiteY59" fmla="*/ 290364 h 361898"/>
              <a:gd name="connsiteX60" fmla="*/ 333375 w 400050"/>
              <a:gd name="connsiteY60" fmla="*/ 304800 h 361898"/>
              <a:gd name="connsiteX61" fmla="*/ 285750 w 400050"/>
              <a:gd name="connsiteY61" fmla="*/ 290364 h 36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0050" h="361898">
                <a:moveTo>
                  <a:pt x="338138" y="0"/>
                </a:moveTo>
                <a:cubicBezTo>
                  <a:pt x="361809" y="0"/>
                  <a:pt x="381000" y="19190"/>
                  <a:pt x="381000" y="42863"/>
                </a:cubicBezTo>
                <a:lnTo>
                  <a:pt x="381000" y="147786"/>
                </a:lnTo>
                <a:cubicBezTo>
                  <a:pt x="372439" y="142056"/>
                  <a:pt x="362788" y="137827"/>
                  <a:pt x="352425" y="135474"/>
                </a:cubicBezTo>
                <a:lnTo>
                  <a:pt x="352425" y="42863"/>
                </a:lnTo>
                <a:cubicBezTo>
                  <a:pt x="352425" y="34972"/>
                  <a:pt x="346028" y="28575"/>
                  <a:pt x="338138" y="28575"/>
                </a:cubicBezTo>
                <a:lnTo>
                  <a:pt x="42863" y="28575"/>
                </a:lnTo>
                <a:cubicBezTo>
                  <a:pt x="34972" y="28575"/>
                  <a:pt x="28575" y="34972"/>
                  <a:pt x="28575" y="42863"/>
                </a:cubicBezTo>
                <a:lnTo>
                  <a:pt x="28575" y="262025"/>
                </a:lnTo>
                <a:cubicBezTo>
                  <a:pt x="28575" y="269916"/>
                  <a:pt x="34972" y="276313"/>
                  <a:pt x="42863" y="276313"/>
                </a:cubicBezTo>
                <a:lnTo>
                  <a:pt x="266700" y="276313"/>
                </a:lnTo>
                <a:lnTo>
                  <a:pt x="266700" y="304888"/>
                </a:lnTo>
                <a:lnTo>
                  <a:pt x="42863" y="304888"/>
                </a:lnTo>
                <a:cubicBezTo>
                  <a:pt x="19190" y="304888"/>
                  <a:pt x="0" y="285697"/>
                  <a:pt x="0" y="262025"/>
                </a:cubicBezTo>
                <a:lnTo>
                  <a:pt x="0" y="42863"/>
                </a:lnTo>
                <a:cubicBezTo>
                  <a:pt x="0" y="19190"/>
                  <a:pt x="19190" y="0"/>
                  <a:pt x="42863" y="0"/>
                </a:cubicBezTo>
                <a:lnTo>
                  <a:pt x="338138" y="0"/>
                </a:lnTo>
                <a:close/>
                <a:moveTo>
                  <a:pt x="214356" y="171376"/>
                </a:moveTo>
                <a:lnTo>
                  <a:pt x="262136" y="171376"/>
                </a:lnTo>
                <a:cubicBezTo>
                  <a:pt x="256394" y="179935"/>
                  <a:pt x="252153" y="189586"/>
                  <a:pt x="249791" y="199951"/>
                </a:cubicBezTo>
                <a:lnTo>
                  <a:pt x="214356" y="199951"/>
                </a:lnTo>
                <a:cubicBezTo>
                  <a:pt x="206466" y="199951"/>
                  <a:pt x="200069" y="193556"/>
                  <a:pt x="200069" y="185663"/>
                </a:cubicBezTo>
                <a:cubicBezTo>
                  <a:pt x="200069" y="178430"/>
                  <a:pt x="205443" y="172452"/>
                  <a:pt x="212417" y="171507"/>
                </a:cubicBezTo>
                <a:lnTo>
                  <a:pt x="214356" y="171376"/>
                </a:lnTo>
                <a:close/>
                <a:moveTo>
                  <a:pt x="147638" y="161925"/>
                </a:moveTo>
                <a:cubicBezTo>
                  <a:pt x="155528" y="161925"/>
                  <a:pt x="161925" y="168322"/>
                  <a:pt x="161925" y="176213"/>
                </a:cubicBezTo>
                <a:lnTo>
                  <a:pt x="161925" y="185598"/>
                </a:lnTo>
                <a:lnTo>
                  <a:pt x="161775" y="187667"/>
                </a:lnTo>
                <a:cubicBezTo>
                  <a:pt x="158673" y="208868"/>
                  <a:pt x="140926" y="219092"/>
                  <a:pt x="114299" y="219092"/>
                </a:cubicBezTo>
                <a:cubicBezTo>
                  <a:pt x="87671" y="219092"/>
                  <a:pt x="69923" y="208858"/>
                  <a:pt x="66825" y="187644"/>
                </a:cubicBezTo>
                <a:lnTo>
                  <a:pt x="66675" y="185581"/>
                </a:lnTo>
                <a:lnTo>
                  <a:pt x="66675" y="176213"/>
                </a:lnTo>
                <a:cubicBezTo>
                  <a:pt x="66675" y="168322"/>
                  <a:pt x="73072" y="161925"/>
                  <a:pt x="80963" y="161925"/>
                </a:cubicBezTo>
                <a:lnTo>
                  <a:pt x="147638" y="161925"/>
                </a:lnTo>
                <a:close/>
                <a:moveTo>
                  <a:pt x="114300" y="85767"/>
                </a:moveTo>
                <a:cubicBezTo>
                  <a:pt x="130081" y="85767"/>
                  <a:pt x="142874" y="98560"/>
                  <a:pt x="142874" y="114342"/>
                </a:cubicBezTo>
                <a:cubicBezTo>
                  <a:pt x="142874" y="130123"/>
                  <a:pt x="130081" y="142915"/>
                  <a:pt x="114300" y="142915"/>
                </a:cubicBezTo>
                <a:cubicBezTo>
                  <a:pt x="98519" y="142915"/>
                  <a:pt x="85726" y="130123"/>
                  <a:pt x="85726" y="114342"/>
                </a:cubicBezTo>
                <a:cubicBezTo>
                  <a:pt x="85726" y="98560"/>
                  <a:pt x="98519" y="85767"/>
                  <a:pt x="114300" y="85767"/>
                </a:cubicBezTo>
                <a:close/>
                <a:moveTo>
                  <a:pt x="214356" y="104775"/>
                </a:moveTo>
                <a:lnTo>
                  <a:pt x="300038" y="104775"/>
                </a:lnTo>
                <a:cubicBezTo>
                  <a:pt x="307928" y="104775"/>
                  <a:pt x="314325" y="111172"/>
                  <a:pt x="314325" y="119063"/>
                </a:cubicBezTo>
                <a:cubicBezTo>
                  <a:pt x="314325" y="126296"/>
                  <a:pt x="308949" y="132274"/>
                  <a:pt x="301977" y="133220"/>
                </a:cubicBezTo>
                <a:lnTo>
                  <a:pt x="300038" y="133350"/>
                </a:lnTo>
                <a:lnTo>
                  <a:pt x="214356" y="133350"/>
                </a:lnTo>
                <a:cubicBezTo>
                  <a:pt x="206466" y="133350"/>
                  <a:pt x="200069" y="126953"/>
                  <a:pt x="200069" y="119063"/>
                </a:cubicBezTo>
                <a:cubicBezTo>
                  <a:pt x="200069" y="111829"/>
                  <a:pt x="205443" y="105852"/>
                  <a:pt x="212417" y="104906"/>
                </a:cubicBezTo>
                <a:lnTo>
                  <a:pt x="214356" y="104775"/>
                </a:lnTo>
                <a:close/>
                <a:moveTo>
                  <a:pt x="400050" y="219075"/>
                </a:moveTo>
                <a:cubicBezTo>
                  <a:pt x="400050" y="255899"/>
                  <a:pt x="370199" y="285750"/>
                  <a:pt x="333375" y="285750"/>
                </a:cubicBezTo>
                <a:cubicBezTo>
                  <a:pt x="296551" y="285750"/>
                  <a:pt x="266700" y="255899"/>
                  <a:pt x="266700" y="219075"/>
                </a:cubicBezTo>
                <a:cubicBezTo>
                  <a:pt x="266700" y="182251"/>
                  <a:pt x="296551" y="152400"/>
                  <a:pt x="333375" y="152400"/>
                </a:cubicBezTo>
                <a:cubicBezTo>
                  <a:pt x="370199" y="152400"/>
                  <a:pt x="400050" y="182251"/>
                  <a:pt x="400050" y="219075"/>
                </a:cubicBezTo>
                <a:close/>
                <a:moveTo>
                  <a:pt x="285750" y="290364"/>
                </a:moveTo>
                <a:lnTo>
                  <a:pt x="285750" y="348346"/>
                </a:lnTo>
                <a:cubicBezTo>
                  <a:pt x="285750" y="360396"/>
                  <a:pt x="300319" y="366431"/>
                  <a:pt x="308839" y="357910"/>
                </a:cubicBezTo>
                <a:lnTo>
                  <a:pt x="333375" y="333375"/>
                </a:lnTo>
                <a:lnTo>
                  <a:pt x="357911" y="357910"/>
                </a:lnTo>
                <a:cubicBezTo>
                  <a:pt x="366431" y="366431"/>
                  <a:pt x="381000" y="360396"/>
                  <a:pt x="381000" y="348346"/>
                </a:cubicBezTo>
                <a:lnTo>
                  <a:pt x="381000" y="290364"/>
                </a:lnTo>
                <a:cubicBezTo>
                  <a:pt x="367379" y="299481"/>
                  <a:pt x="350998" y="304800"/>
                  <a:pt x="333375" y="304800"/>
                </a:cubicBezTo>
                <a:cubicBezTo>
                  <a:pt x="315752" y="304800"/>
                  <a:pt x="299371" y="299481"/>
                  <a:pt x="285750" y="290364"/>
                </a:cubicBezTo>
                <a:close/>
              </a:path>
            </a:pathLst>
          </a:custGeom>
          <a:solidFill>
            <a:schemeClr val="accent1"/>
          </a:solidFill>
          <a:ln w="19050" cap="flat">
            <a:noFill/>
            <a:prstDash val="solid"/>
            <a:miter/>
          </a:ln>
        </p:spPr>
        <p:txBody>
          <a:bodyPr rtlCol="0" anchor="ctr"/>
          <a:lstStyle/>
          <a:p/>
        </p:txBody>
      </p:sp>
      <p:sp>
        <p:nvSpPr>
          <p:cNvPr id="70" name="Graphic 64">
            <a:extLst>
              <a:ext uri="{FF2B5EF4-FFF2-40B4-BE49-F238E27FC236}">
                <a16:creationId xmlns:a16="http://schemas.microsoft.com/office/drawing/2014/main" id="{B50EBEF0-2D65-4B43-FB03-E49E95A26E8F}"/>
              </a:ext>
            </a:extLst>
          </p:cNvPr>
          <p:cNvSpPr/>
          <p:nvPr/>
        </p:nvSpPr>
        <p:spPr>
          <a:xfrm>
            <a:off x="727600" y="4051790"/>
            <a:ext cx="342900" cy="381000"/>
          </a:xfrm>
          <a:custGeom>
            <a:avLst/>
            <a:gdLst>
              <a:gd name="connsiteX0" fmla="*/ 262067 w 342900"/>
              <a:gd name="connsiteY0" fmla="*/ 139120 h 381000"/>
              <a:gd name="connsiteX1" fmla="*/ 262945 w 342900"/>
              <a:gd name="connsiteY1" fmla="*/ 118933 h 381000"/>
              <a:gd name="connsiteX2" fmla="*/ 242758 w 342900"/>
              <a:gd name="connsiteY2" fmla="*/ 118056 h 381000"/>
              <a:gd name="connsiteX3" fmla="*/ 138543 w 342900"/>
              <a:gd name="connsiteY3" fmla="*/ 213587 h 381000"/>
              <a:gd name="connsiteX4" fmla="*/ 100590 w 342900"/>
              <a:gd name="connsiteY4" fmla="*/ 175635 h 381000"/>
              <a:gd name="connsiteX5" fmla="*/ 80385 w 342900"/>
              <a:gd name="connsiteY5" fmla="*/ 175635 h 381000"/>
              <a:gd name="connsiteX6" fmla="*/ 80385 w 342900"/>
              <a:gd name="connsiteY6" fmla="*/ 195840 h 381000"/>
              <a:gd name="connsiteX7" fmla="*/ 128010 w 342900"/>
              <a:gd name="connsiteY7" fmla="*/ 243465 h 381000"/>
              <a:gd name="connsiteX8" fmla="*/ 147767 w 342900"/>
              <a:gd name="connsiteY8" fmla="*/ 243895 h 381000"/>
              <a:gd name="connsiteX9" fmla="*/ 262067 w 342900"/>
              <a:gd name="connsiteY9" fmla="*/ 139120 h 381000"/>
              <a:gd name="connsiteX10" fmla="*/ 328613 w 342900"/>
              <a:gd name="connsiteY10" fmla="*/ 57150 h 381000"/>
              <a:gd name="connsiteX11" fmla="*/ 180023 w 342900"/>
              <a:gd name="connsiteY11" fmla="*/ 2858 h 381000"/>
              <a:gd name="connsiteX12" fmla="*/ 162878 w 342900"/>
              <a:gd name="connsiteY12" fmla="*/ 2858 h 381000"/>
              <a:gd name="connsiteX13" fmla="*/ 14288 w 342900"/>
              <a:gd name="connsiteY13" fmla="*/ 57150 h 381000"/>
              <a:gd name="connsiteX14" fmla="*/ 0 w 342900"/>
              <a:gd name="connsiteY14" fmla="*/ 71438 h 381000"/>
              <a:gd name="connsiteX15" fmla="*/ 0 w 342900"/>
              <a:gd name="connsiteY15" fmla="*/ 171450 h 381000"/>
              <a:gd name="connsiteX16" fmla="*/ 166213 w 342900"/>
              <a:gd name="connsiteY16" fmla="*/ 380006 h 381000"/>
              <a:gd name="connsiteX17" fmla="*/ 176687 w 342900"/>
              <a:gd name="connsiteY17" fmla="*/ 380006 h 381000"/>
              <a:gd name="connsiteX18" fmla="*/ 342900 w 342900"/>
              <a:gd name="connsiteY18" fmla="*/ 171450 h 381000"/>
              <a:gd name="connsiteX19" fmla="*/ 342900 w 342900"/>
              <a:gd name="connsiteY19" fmla="*/ 71438 h 381000"/>
              <a:gd name="connsiteX20" fmla="*/ 328613 w 342900"/>
              <a:gd name="connsiteY20" fmla="*/ 57150 h 381000"/>
              <a:gd name="connsiteX21" fmla="*/ 28575 w 342900"/>
              <a:gd name="connsiteY21" fmla="*/ 85305 h 381000"/>
              <a:gd name="connsiteX22" fmla="*/ 171450 w 342900"/>
              <a:gd name="connsiteY22" fmla="*/ 31962 h 381000"/>
              <a:gd name="connsiteX23" fmla="*/ 314325 w 342900"/>
              <a:gd name="connsiteY23" fmla="*/ 85305 h 381000"/>
              <a:gd name="connsiteX24" fmla="*/ 314325 w 342900"/>
              <a:gd name="connsiteY24" fmla="*/ 171450 h 381000"/>
              <a:gd name="connsiteX25" fmla="*/ 171450 w 342900"/>
              <a:gd name="connsiteY25" fmla="*/ 351318 h 381000"/>
              <a:gd name="connsiteX26" fmla="*/ 28575 w 342900"/>
              <a:gd name="connsiteY26" fmla="*/ 171450 h 381000"/>
              <a:gd name="connsiteX27" fmla="*/ 28575 w 342900"/>
              <a:gd name="connsiteY27" fmla="*/ 8530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00" h="381000">
                <a:moveTo>
                  <a:pt x="262067" y="139120"/>
                </a:moveTo>
                <a:cubicBezTo>
                  <a:pt x="267883" y="133788"/>
                  <a:pt x="268277" y="124750"/>
                  <a:pt x="262945" y="118933"/>
                </a:cubicBezTo>
                <a:cubicBezTo>
                  <a:pt x="257613" y="113116"/>
                  <a:pt x="248574" y="112724"/>
                  <a:pt x="242758" y="118056"/>
                </a:cubicBezTo>
                <a:lnTo>
                  <a:pt x="138543" y="213587"/>
                </a:lnTo>
                <a:lnTo>
                  <a:pt x="100590" y="175635"/>
                </a:lnTo>
                <a:cubicBezTo>
                  <a:pt x="95011" y="170056"/>
                  <a:pt x="85964" y="170056"/>
                  <a:pt x="80385" y="175635"/>
                </a:cubicBezTo>
                <a:cubicBezTo>
                  <a:pt x="74805" y="181215"/>
                  <a:pt x="74805" y="190260"/>
                  <a:pt x="80385" y="195840"/>
                </a:cubicBezTo>
                <a:lnTo>
                  <a:pt x="128010" y="243465"/>
                </a:lnTo>
                <a:cubicBezTo>
                  <a:pt x="133419" y="248875"/>
                  <a:pt x="142128" y="249064"/>
                  <a:pt x="147767" y="243895"/>
                </a:cubicBezTo>
                <a:lnTo>
                  <a:pt x="262067" y="139120"/>
                </a:lnTo>
                <a:close/>
                <a:moveTo>
                  <a:pt x="328613" y="57150"/>
                </a:moveTo>
                <a:cubicBezTo>
                  <a:pt x="277875" y="57150"/>
                  <a:pt x="228448" y="39177"/>
                  <a:pt x="180023" y="2858"/>
                </a:cubicBezTo>
                <a:cubicBezTo>
                  <a:pt x="174942" y="-953"/>
                  <a:pt x="167958" y="-953"/>
                  <a:pt x="162878" y="2858"/>
                </a:cubicBezTo>
                <a:cubicBezTo>
                  <a:pt x="114452" y="39177"/>
                  <a:pt x="65025" y="57150"/>
                  <a:pt x="14288" y="57150"/>
                </a:cubicBezTo>
                <a:cubicBezTo>
                  <a:pt x="6397" y="57150"/>
                  <a:pt x="0" y="63547"/>
                  <a:pt x="0" y="71438"/>
                </a:cubicBezTo>
                <a:lnTo>
                  <a:pt x="0" y="171450"/>
                </a:lnTo>
                <a:cubicBezTo>
                  <a:pt x="0" y="266723"/>
                  <a:pt x="56342" y="336722"/>
                  <a:pt x="166213" y="380006"/>
                </a:cubicBezTo>
                <a:cubicBezTo>
                  <a:pt x="169579" y="381331"/>
                  <a:pt x="173321" y="381331"/>
                  <a:pt x="176687" y="380006"/>
                </a:cubicBezTo>
                <a:cubicBezTo>
                  <a:pt x="286558" y="336722"/>
                  <a:pt x="342900" y="266723"/>
                  <a:pt x="342900" y="171450"/>
                </a:cubicBezTo>
                <a:lnTo>
                  <a:pt x="342900" y="71438"/>
                </a:lnTo>
                <a:cubicBezTo>
                  <a:pt x="342900" y="63547"/>
                  <a:pt x="336503" y="57150"/>
                  <a:pt x="328613" y="57150"/>
                </a:cubicBezTo>
                <a:close/>
                <a:moveTo>
                  <a:pt x="28575" y="85305"/>
                </a:moveTo>
                <a:cubicBezTo>
                  <a:pt x="77674" y="82407"/>
                  <a:pt x="125365" y="64547"/>
                  <a:pt x="171450" y="31962"/>
                </a:cubicBezTo>
                <a:cubicBezTo>
                  <a:pt x="217536" y="64547"/>
                  <a:pt x="265227" y="82407"/>
                  <a:pt x="314325" y="85305"/>
                </a:cubicBezTo>
                <a:lnTo>
                  <a:pt x="314325" y="171450"/>
                </a:lnTo>
                <a:cubicBezTo>
                  <a:pt x="314325" y="252519"/>
                  <a:pt x="267588" y="312018"/>
                  <a:pt x="171450" y="351318"/>
                </a:cubicBezTo>
                <a:cubicBezTo>
                  <a:pt x="75312" y="312018"/>
                  <a:pt x="28575" y="252519"/>
                  <a:pt x="28575" y="171450"/>
                </a:cubicBezTo>
                <a:lnTo>
                  <a:pt x="28575" y="85305"/>
                </a:lnTo>
                <a:close/>
              </a:path>
            </a:pathLst>
          </a:custGeom>
          <a:solidFill>
            <a:schemeClr val="accent1"/>
          </a:solidFill>
          <a:ln w="19050" cap="flat">
            <a:noFill/>
            <a:prstDash val="solid"/>
            <a:miter/>
          </a:ln>
        </p:spPr>
        <p:txBody>
          <a:bodyPr rtlCol="0" anchor="ctr"/>
          <a:lstStyle/>
          <a:p/>
        </p:txBody>
      </p:sp>
      <p:sp>
        <p:nvSpPr>
          <p:cNvPr id="71" name="Graphic 65">
            <a:extLst>
              <a:ext uri="{FF2B5EF4-FFF2-40B4-BE49-F238E27FC236}">
                <a16:creationId xmlns:a16="http://schemas.microsoft.com/office/drawing/2014/main" id="{661A5702-3CCE-B792-01AF-B2E0E98AA25E}"/>
              </a:ext>
            </a:extLst>
          </p:cNvPr>
          <p:cNvSpPr/>
          <p:nvPr/>
        </p:nvSpPr>
        <p:spPr>
          <a:xfrm>
            <a:off x="4530436" y="2699692"/>
            <a:ext cx="342835" cy="399957"/>
          </a:xfrm>
          <a:custGeom>
            <a:avLst/>
            <a:gdLst>
              <a:gd name="connsiteX0" fmla="*/ 171856 w 342835"/>
              <a:gd name="connsiteY0" fmla="*/ 257086 h 399957"/>
              <a:gd name="connsiteX1" fmla="*/ 179310 w 342835"/>
              <a:gd name="connsiteY1" fmla="*/ 228511 h 399957"/>
              <a:gd name="connsiteX2" fmla="*/ 42841 w 342835"/>
              <a:gd name="connsiteY2" fmla="*/ 228511 h 399957"/>
              <a:gd name="connsiteX3" fmla="*/ 0 w 342835"/>
              <a:gd name="connsiteY3" fmla="*/ 271352 h 399957"/>
              <a:gd name="connsiteX4" fmla="*/ 0 w 342835"/>
              <a:gd name="connsiteY4" fmla="*/ 282356 h 399957"/>
              <a:gd name="connsiteX5" fmla="*/ 17112 w 342835"/>
              <a:gd name="connsiteY5" fmla="*/ 328746 h 399957"/>
              <a:gd name="connsiteX6" fmla="*/ 152333 w 342835"/>
              <a:gd name="connsiteY6" fmla="*/ 380932 h 399957"/>
              <a:gd name="connsiteX7" fmla="*/ 213379 w 342835"/>
              <a:gd name="connsiteY7" fmla="*/ 373691 h 399957"/>
              <a:gd name="connsiteX8" fmla="*/ 207765 w 342835"/>
              <a:gd name="connsiteY8" fmla="*/ 345619 h 399957"/>
              <a:gd name="connsiteX9" fmla="*/ 152333 w 342835"/>
              <a:gd name="connsiteY9" fmla="*/ 352357 h 399957"/>
              <a:gd name="connsiteX10" fmla="*/ 38842 w 342835"/>
              <a:gd name="connsiteY10" fmla="*/ 310190 h 399957"/>
              <a:gd name="connsiteX11" fmla="*/ 28575 w 342835"/>
              <a:gd name="connsiteY11" fmla="*/ 282356 h 399957"/>
              <a:gd name="connsiteX12" fmla="*/ 28575 w 342835"/>
              <a:gd name="connsiteY12" fmla="*/ 271352 h 399957"/>
              <a:gd name="connsiteX13" fmla="*/ 42841 w 342835"/>
              <a:gd name="connsiteY13" fmla="*/ 257086 h 399957"/>
              <a:gd name="connsiteX14" fmla="*/ 171856 w 342835"/>
              <a:gd name="connsiteY14" fmla="*/ 257086 h 399957"/>
              <a:gd name="connsiteX15" fmla="*/ 247583 w 342835"/>
              <a:gd name="connsiteY15" fmla="*/ 95250 h 399957"/>
              <a:gd name="connsiteX16" fmla="*/ 152333 w 342835"/>
              <a:gd name="connsiteY16" fmla="*/ 0 h 399957"/>
              <a:gd name="connsiteX17" fmla="*/ 57082 w 342835"/>
              <a:gd name="connsiteY17" fmla="*/ 95250 h 399957"/>
              <a:gd name="connsiteX18" fmla="*/ 152333 w 342835"/>
              <a:gd name="connsiteY18" fmla="*/ 190500 h 399957"/>
              <a:gd name="connsiteX19" fmla="*/ 247583 w 342835"/>
              <a:gd name="connsiteY19" fmla="*/ 95250 h 399957"/>
              <a:gd name="connsiteX20" fmla="*/ 85657 w 342835"/>
              <a:gd name="connsiteY20" fmla="*/ 95250 h 399957"/>
              <a:gd name="connsiteX21" fmla="*/ 152333 w 342835"/>
              <a:gd name="connsiteY21" fmla="*/ 28575 h 399957"/>
              <a:gd name="connsiteX22" fmla="*/ 219008 w 342835"/>
              <a:gd name="connsiteY22" fmla="*/ 95250 h 399957"/>
              <a:gd name="connsiteX23" fmla="*/ 152333 w 342835"/>
              <a:gd name="connsiteY23" fmla="*/ 161925 h 399957"/>
              <a:gd name="connsiteX24" fmla="*/ 85657 w 342835"/>
              <a:gd name="connsiteY24" fmla="*/ 95250 h 399957"/>
              <a:gd name="connsiteX25" fmla="*/ 342835 w 342835"/>
              <a:gd name="connsiteY25" fmla="*/ 266607 h 399957"/>
              <a:gd name="connsiteX26" fmla="*/ 309242 w 342835"/>
              <a:gd name="connsiteY26" fmla="*/ 329790 h 399957"/>
              <a:gd name="connsiteX27" fmla="*/ 306640 w 342835"/>
              <a:gd name="connsiteY27" fmla="*/ 342807 h 399957"/>
              <a:gd name="connsiteX28" fmla="*/ 226630 w 342835"/>
              <a:gd name="connsiteY28" fmla="*/ 342807 h 399957"/>
              <a:gd name="connsiteX29" fmla="*/ 224026 w 342835"/>
              <a:gd name="connsiteY29" fmla="*/ 329790 h 399957"/>
              <a:gd name="connsiteX30" fmla="*/ 190435 w 342835"/>
              <a:gd name="connsiteY30" fmla="*/ 266607 h 399957"/>
              <a:gd name="connsiteX31" fmla="*/ 266635 w 342835"/>
              <a:gd name="connsiteY31" fmla="*/ 190407 h 399957"/>
              <a:gd name="connsiteX32" fmla="*/ 342835 w 342835"/>
              <a:gd name="connsiteY32" fmla="*/ 266607 h 399957"/>
              <a:gd name="connsiteX33" fmla="*/ 230440 w 342835"/>
              <a:gd name="connsiteY33" fmla="*/ 361857 h 399957"/>
              <a:gd name="connsiteX34" fmla="*/ 233465 w 342835"/>
              <a:gd name="connsiteY34" fmla="*/ 376987 h 399957"/>
              <a:gd name="connsiteX35" fmla="*/ 261486 w 342835"/>
              <a:gd name="connsiteY35" fmla="*/ 399957 h 399957"/>
              <a:gd name="connsiteX36" fmla="*/ 271784 w 342835"/>
              <a:gd name="connsiteY36" fmla="*/ 399957 h 399957"/>
              <a:gd name="connsiteX37" fmla="*/ 299805 w 342835"/>
              <a:gd name="connsiteY37" fmla="*/ 376987 h 399957"/>
              <a:gd name="connsiteX38" fmla="*/ 302830 w 342835"/>
              <a:gd name="connsiteY38" fmla="*/ 361857 h 399957"/>
              <a:gd name="connsiteX39" fmla="*/ 230440 w 342835"/>
              <a:gd name="connsiteY39" fmla="*/ 361857 h 39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2835" h="399957">
                <a:moveTo>
                  <a:pt x="171856" y="257086"/>
                </a:moveTo>
                <a:cubicBezTo>
                  <a:pt x="172854" y="247016"/>
                  <a:pt x="175422" y="237409"/>
                  <a:pt x="179310" y="228511"/>
                </a:cubicBezTo>
                <a:lnTo>
                  <a:pt x="42841" y="228511"/>
                </a:lnTo>
                <a:cubicBezTo>
                  <a:pt x="19180" y="228511"/>
                  <a:pt x="0" y="247690"/>
                  <a:pt x="0" y="271352"/>
                </a:cubicBezTo>
                <a:lnTo>
                  <a:pt x="0" y="282356"/>
                </a:lnTo>
                <a:cubicBezTo>
                  <a:pt x="0" y="299364"/>
                  <a:pt x="6068" y="315813"/>
                  <a:pt x="17112" y="328746"/>
                </a:cubicBezTo>
                <a:cubicBezTo>
                  <a:pt x="46950" y="363690"/>
                  <a:pt x="92404" y="380932"/>
                  <a:pt x="152333" y="380932"/>
                </a:cubicBezTo>
                <a:cubicBezTo>
                  <a:pt x="174717" y="380932"/>
                  <a:pt x="195085" y="378526"/>
                  <a:pt x="213379" y="373691"/>
                </a:cubicBezTo>
                <a:lnTo>
                  <a:pt x="207765" y="345619"/>
                </a:lnTo>
                <a:cubicBezTo>
                  <a:pt x="191570" y="350101"/>
                  <a:pt x="173117" y="352357"/>
                  <a:pt x="152333" y="352357"/>
                </a:cubicBezTo>
                <a:cubicBezTo>
                  <a:pt x="100168" y="352357"/>
                  <a:pt x="62718" y="338149"/>
                  <a:pt x="38842" y="310190"/>
                </a:cubicBezTo>
                <a:cubicBezTo>
                  <a:pt x="32216" y="302431"/>
                  <a:pt x="28575" y="292561"/>
                  <a:pt x="28575" y="282356"/>
                </a:cubicBezTo>
                <a:lnTo>
                  <a:pt x="28575" y="271352"/>
                </a:lnTo>
                <a:cubicBezTo>
                  <a:pt x="28575" y="263473"/>
                  <a:pt x="34962" y="257086"/>
                  <a:pt x="42841" y="257086"/>
                </a:cubicBezTo>
                <a:lnTo>
                  <a:pt x="171856" y="257086"/>
                </a:lnTo>
                <a:close/>
                <a:moveTo>
                  <a:pt x="247583" y="95250"/>
                </a:moveTo>
                <a:cubicBezTo>
                  <a:pt x="247583" y="42645"/>
                  <a:pt x="204938" y="0"/>
                  <a:pt x="152333" y="0"/>
                </a:cubicBezTo>
                <a:cubicBezTo>
                  <a:pt x="99727" y="0"/>
                  <a:pt x="57082" y="42645"/>
                  <a:pt x="57082" y="95250"/>
                </a:cubicBezTo>
                <a:cubicBezTo>
                  <a:pt x="57082" y="147855"/>
                  <a:pt x="99727" y="190500"/>
                  <a:pt x="152333" y="190500"/>
                </a:cubicBezTo>
                <a:cubicBezTo>
                  <a:pt x="204938" y="190500"/>
                  <a:pt x="247583" y="147855"/>
                  <a:pt x="247583" y="95250"/>
                </a:cubicBezTo>
                <a:close/>
                <a:moveTo>
                  <a:pt x="85657" y="95250"/>
                </a:moveTo>
                <a:cubicBezTo>
                  <a:pt x="85657" y="58427"/>
                  <a:pt x="115509" y="28575"/>
                  <a:pt x="152333" y="28575"/>
                </a:cubicBezTo>
                <a:cubicBezTo>
                  <a:pt x="189157" y="28575"/>
                  <a:pt x="219008" y="58427"/>
                  <a:pt x="219008" y="95250"/>
                </a:cubicBezTo>
                <a:cubicBezTo>
                  <a:pt x="219008" y="132074"/>
                  <a:pt x="189157" y="161925"/>
                  <a:pt x="152333" y="161925"/>
                </a:cubicBezTo>
                <a:cubicBezTo>
                  <a:pt x="115509" y="161925"/>
                  <a:pt x="85657" y="132074"/>
                  <a:pt x="85657" y="95250"/>
                </a:cubicBezTo>
                <a:close/>
                <a:moveTo>
                  <a:pt x="342835" y="266607"/>
                </a:moveTo>
                <a:cubicBezTo>
                  <a:pt x="342835" y="292907"/>
                  <a:pt x="329510" y="316097"/>
                  <a:pt x="309242" y="329790"/>
                </a:cubicBezTo>
                <a:lnTo>
                  <a:pt x="306640" y="342807"/>
                </a:lnTo>
                <a:lnTo>
                  <a:pt x="226630" y="342807"/>
                </a:lnTo>
                <a:lnTo>
                  <a:pt x="224026" y="329790"/>
                </a:lnTo>
                <a:cubicBezTo>
                  <a:pt x="203759" y="316097"/>
                  <a:pt x="190435" y="292907"/>
                  <a:pt x="190435" y="266607"/>
                </a:cubicBezTo>
                <a:cubicBezTo>
                  <a:pt x="190435" y="224524"/>
                  <a:pt x="224550" y="190407"/>
                  <a:pt x="266635" y="190407"/>
                </a:cubicBezTo>
                <a:cubicBezTo>
                  <a:pt x="308718" y="190407"/>
                  <a:pt x="342835" y="224524"/>
                  <a:pt x="342835" y="266607"/>
                </a:cubicBezTo>
                <a:close/>
                <a:moveTo>
                  <a:pt x="230440" y="361857"/>
                </a:moveTo>
                <a:lnTo>
                  <a:pt x="233465" y="376987"/>
                </a:lnTo>
                <a:cubicBezTo>
                  <a:pt x="236138" y="390343"/>
                  <a:pt x="247865" y="399957"/>
                  <a:pt x="261486" y="399957"/>
                </a:cubicBezTo>
                <a:lnTo>
                  <a:pt x="271784" y="399957"/>
                </a:lnTo>
                <a:cubicBezTo>
                  <a:pt x="285405" y="399957"/>
                  <a:pt x="297132" y="390343"/>
                  <a:pt x="299805" y="376987"/>
                </a:cubicBezTo>
                <a:lnTo>
                  <a:pt x="302830" y="361857"/>
                </a:lnTo>
                <a:lnTo>
                  <a:pt x="230440" y="361857"/>
                </a:lnTo>
                <a:close/>
              </a:path>
            </a:pathLst>
          </a:custGeom>
          <a:solidFill>
            <a:schemeClr val="accent1"/>
          </a:solidFill>
          <a:ln w="19050" cap="flat">
            <a:noFill/>
            <a:prstDash val="solid"/>
            <a:miter/>
          </a:ln>
        </p:spPr>
        <p:txBody>
          <a:bodyPr rtlCol="0" anchor="ctr"/>
          <a:lstStyle/>
          <a:p/>
        </p:txBody>
      </p:sp>
      <p:sp>
        <p:nvSpPr>
          <p:cNvPr id="6" name="Graphic 3">
            <a:extLst>
              <a:ext uri="{FF2B5EF4-FFF2-40B4-BE49-F238E27FC236}">
                <a16:creationId xmlns:a16="http://schemas.microsoft.com/office/drawing/2014/main" id="{0361874F-077C-8AE9-D2CC-8E1E76E6008F}"/>
              </a:ext>
            </a:extLst>
          </p:cNvPr>
          <p:cNvSpPr/>
          <p:nvPr/>
        </p:nvSpPr>
        <p:spPr>
          <a:xfrm>
            <a:off x="694668" y="5206836"/>
            <a:ext cx="400051" cy="380651"/>
          </a:xfrm>
          <a:custGeom>
            <a:avLst/>
            <a:gdLst>
              <a:gd name="connsiteX0" fmla="*/ 180975 w 400051"/>
              <a:gd name="connsiteY0" fmla="*/ 314325 h 380651"/>
              <a:gd name="connsiteX1" fmla="*/ 199396 w 400051"/>
              <a:gd name="connsiteY1" fmla="*/ 314325 h 380651"/>
              <a:gd name="connsiteX2" fmla="*/ 215556 w 400051"/>
              <a:gd name="connsiteY2" fmla="*/ 342900 h 380651"/>
              <a:gd name="connsiteX3" fmla="*/ 33338 w 400051"/>
              <a:gd name="connsiteY3" fmla="*/ 342900 h 380651"/>
              <a:gd name="connsiteX4" fmla="*/ 19050 w 400051"/>
              <a:gd name="connsiteY4" fmla="*/ 328613 h 380651"/>
              <a:gd name="connsiteX5" fmla="*/ 19050 w 400051"/>
              <a:gd name="connsiteY5" fmla="*/ 71103 h 380651"/>
              <a:gd name="connsiteX6" fmla="*/ 0 w 400051"/>
              <a:gd name="connsiteY6" fmla="*/ 38100 h 380651"/>
              <a:gd name="connsiteX7" fmla="*/ 38100 w 400051"/>
              <a:gd name="connsiteY7" fmla="*/ 0 h 380651"/>
              <a:gd name="connsiteX8" fmla="*/ 342900 w 400051"/>
              <a:gd name="connsiteY8" fmla="*/ 0 h 380651"/>
              <a:gd name="connsiteX9" fmla="*/ 381000 w 400051"/>
              <a:gd name="connsiteY9" fmla="*/ 38100 h 380651"/>
              <a:gd name="connsiteX10" fmla="*/ 361950 w 400051"/>
              <a:gd name="connsiteY10" fmla="*/ 71103 h 380651"/>
              <a:gd name="connsiteX11" fmla="*/ 361950 w 400051"/>
              <a:gd name="connsiteY11" fmla="*/ 163304 h 380651"/>
              <a:gd name="connsiteX12" fmla="*/ 333375 w 400051"/>
              <a:gd name="connsiteY12" fmla="*/ 146963 h 380651"/>
              <a:gd name="connsiteX13" fmla="*/ 333375 w 400051"/>
              <a:gd name="connsiteY13" fmla="*/ 76200 h 380651"/>
              <a:gd name="connsiteX14" fmla="*/ 47625 w 400051"/>
              <a:gd name="connsiteY14" fmla="*/ 76200 h 380651"/>
              <a:gd name="connsiteX15" fmla="*/ 47625 w 400051"/>
              <a:gd name="connsiteY15" fmla="*/ 314325 h 380651"/>
              <a:gd name="connsiteX16" fmla="*/ 76200 w 400051"/>
              <a:gd name="connsiteY16" fmla="*/ 314325 h 380651"/>
              <a:gd name="connsiteX17" fmla="*/ 76200 w 400051"/>
              <a:gd name="connsiteY17" fmla="*/ 223838 h 380651"/>
              <a:gd name="connsiteX18" fmla="*/ 90488 w 400051"/>
              <a:gd name="connsiteY18" fmla="*/ 209550 h 380651"/>
              <a:gd name="connsiteX19" fmla="*/ 166688 w 400051"/>
              <a:gd name="connsiteY19" fmla="*/ 209550 h 380651"/>
              <a:gd name="connsiteX20" fmla="*/ 180975 w 400051"/>
              <a:gd name="connsiteY20" fmla="*/ 223838 h 380651"/>
              <a:gd name="connsiteX21" fmla="*/ 180975 w 400051"/>
              <a:gd name="connsiteY21" fmla="*/ 314325 h 380651"/>
              <a:gd name="connsiteX22" fmla="*/ 28575 w 400051"/>
              <a:gd name="connsiteY22" fmla="*/ 38100 h 380651"/>
              <a:gd name="connsiteX23" fmla="*/ 38100 w 400051"/>
              <a:gd name="connsiteY23" fmla="*/ 47625 h 380651"/>
              <a:gd name="connsiteX24" fmla="*/ 342900 w 400051"/>
              <a:gd name="connsiteY24" fmla="*/ 47625 h 380651"/>
              <a:gd name="connsiteX25" fmla="*/ 352425 w 400051"/>
              <a:gd name="connsiteY25" fmla="*/ 38100 h 380651"/>
              <a:gd name="connsiteX26" fmla="*/ 342900 w 400051"/>
              <a:gd name="connsiteY26" fmla="*/ 28575 h 380651"/>
              <a:gd name="connsiteX27" fmla="*/ 38100 w 400051"/>
              <a:gd name="connsiteY27" fmla="*/ 28575 h 380651"/>
              <a:gd name="connsiteX28" fmla="*/ 28575 w 400051"/>
              <a:gd name="connsiteY28" fmla="*/ 38100 h 380651"/>
              <a:gd name="connsiteX29" fmla="*/ 104775 w 400051"/>
              <a:gd name="connsiteY29" fmla="*/ 238125 h 380651"/>
              <a:gd name="connsiteX30" fmla="*/ 104775 w 400051"/>
              <a:gd name="connsiteY30" fmla="*/ 314325 h 380651"/>
              <a:gd name="connsiteX31" fmla="*/ 152400 w 400051"/>
              <a:gd name="connsiteY31" fmla="*/ 314325 h 380651"/>
              <a:gd name="connsiteX32" fmla="*/ 152400 w 400051"/>
              <a:gd name="connsiteY32" fmla="*/ 238125 h 380651"/>
              <a:gd name="connsiteX33" fmla="*/ 104775 w 400051"/>
              <a:gd name="connsiteY33" fmla="*/ 238125 h 380651"/>
              <a:gd name="connsiteX34" fmla="*/ 90488 w 400051"/>
              <a:gd name="connsiteY34" fmla="*/ 95250 h 380651"/>
              <a:gd name="connsiteX35" fmla="*/ 76200 w 400051"/>
              <a:gd name="connsiteY35" fmla="*/ 109538 h 380651"/>
              <a:gd name="connsiteX36" fmla="*/ 76200 w 400051"/>
              <a:gd name="connsiteY36" fmla="*/ 176213 h 380651"/>
              <a:gd name="connsiteX37" fmla="*/ 90488 w 400051"/>
              <a:gd name="connsiteY37" fmla="*/ 190500 h 380651"/>
              <a:gd name="connsiteX38" fmla="*/ 192102 w 400051"/>
              <a:gd name="connsiteY38" fmla="*/ 190500 h 380651"/>
              <a:gd name="connsiteX39" fmla="*/ 217353 w 400051"/>
              <a:gd name="connsiteY39" fmla="*/ 171096 h 380651"/>
              <a:gd name="connsiteX40" fmla="*/ 250822 w 400051"/>
              <a:gd name="connsiteY40" fmla="*/ 161925 h 380651"/>
              <a:gd name="connsiteX41" fmla="*/ 104775 w 400051"/>
              <a:gd name="connsiteY41" fmla="*/ 161925 h 380651"/>
              <a:gd name="connsiteX42" fmla="*/ 104775 w 400051"/>
              <a:gd name="connsiteY42" fmla="*/ 123825 h 380651"/>
              <a:gd name="connsiteX43" fmla="*/ 276225 w 400051"/>
              <a:gd name="connsiteY43" fmla="*/ 123825 h 380651"/>
              <a:gd name="connsiteX44" fmla="*/ 276225 w 400051"/>
              <a:gd name="connsiteY44" fmla="*/ 146969 h 380651"/>
              <a:gd name="connsiteX45" fmla="*/ 285074 w 400051"/>
              <a:gd name="connsiteY45" fmla="*/ 139962 h 380651"/>
              <a:gd name="connsiteX46" fmla="*/ 304800 w 400051"/>
              <a:gd name="connsiteY46" fmla="*/ 132718 h 380651"/>
              <a:gd name="connsiteX47" fmla="*/ 304800 w 400051"/>
              <a:gd name="connsiteY47" fmla="*/ 109538 h 380651"/>
              <a:gd name="connsiteX48" fmla="*/ 290513 w 400051"/>
              <a:gd name="connsiteY48" fmla="*/ 95250 h 380651"/>
              <a:gd name="connsiteX49" fmla="*/ 90488 w 400051"/>
              <a:gd name="connsiteY49" fmla="*/ 95250 h 380651"/>
              <a:gd name="connsiteX50" fmla="*/ 312142 w 400051"/>
              <a:gd name="connsiteY50" fmla="*/ 154425 h 380651"/>
              <a:gd name="connsiteX51" fmla="*/ 390536 w 400051"/>
              <a:gd name="connsiteY51" fmla="*/ 190068 h 380651"/>
              <a:gd name="connsiteX52" fmla="*/ 400052 w 400051"/>
              <a:gd name="connsiteY52" fmla="*/ 200025 h 380651"/>
              <a:gd name="connsiteX53" fmla="*/ 400052 w 400051"/>
              <a:gd name="connsiteY53" fmla="*/ 266700 h 380651"/>
              <a:gd name="connsiteX54" fmla="*/ 307233 w 400051"/>
              <a:gd name="connsiteY54" fmla="*/ 380276 h 380651"/>
              <a:gd name="connsiteX55" fmla="*/ 302384 w 400051"/>
              <a:gd name="connsiteY55" fmla="*/ 380276 h 380651"/>
              <a:gd name="connsiteX56" fmla="*/ 209560 w 400051"/>
              <a:gd name="connsiteY56" fmla="*/ 266700 h 380651"/>
              <a:gd name="connsiteX57" fmla="*/ 209556 w 400051"/>
              <a:gd name="connsiteY57" fmla="*/ 200025 h 380651"/>
              <a:gd name="connsiteX58" fmla="*/ 219071 w 400051"/>
              <a:gd name="connsiteY58" fmla="*/ 190068 h 380651"/>
              <a:gd name="connsiteX59" fmla="*/ 297475 w 400051"/>
              <a:gd name="connsiteY59" fmla="*/ 154423 h 380651"/>
              <a:gd name="connsiteX60" fmla="*/ 312142 w 400051"/>
              <a:gd name="connsiteY60" fmla="*/ 154425 h 3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00051" h="380651">
                <a:moveTo>
                  <a:pt x="180975" y="314325"/>
                </a:moveTo>
                <a:lnTo>
                  <a:pt x="199396" y="314325"/>
                </a:lnTo>
                <a:cubicBezTo>
                  <a:pt x="203677" y="325029"/>
                  <a:pt x="209251" y="334528"/>
                  <a:pt x="215556" y="342900"/>
                </a:cubicBezTo>
                <a:lnTo>
                  <a:pt x="33338" y="342900"/>
                </a:lnTo>
                <a:cubicBezTo>
                  <a:pt x="25447" y="342900"/>
                  <a:pt x="19050" y="336503"/>
                  <a:pt x="19050" y="328613"/>
                </a:cubicBezTo>
                <a:lnTo>
                  <a:pt x="19050" y="71103"/>
                </a:lnTo>
                <a:cubicBezTo>
                  <a:pt x="7662" y="64515"/>
                  <a:pt x="0" y="52202"/>
                  <a:pt x="0" y="38100"/>
                </a:cubicBezTo>
                <a:cubicBezTo>
                  <a:pt x="0" y="17058"/>
                  <a:pt x="17058" y="0"/>
                  <a:pt x="38100" y="0"/>
                </a:cubicBezTo>
                <a:lnTo>
                  <a:pt x="342900" y="0"/>
                </a:lnTo>
                <a:cubicBezTo>
                  <a:pt x="363943" y="0"/>
                  <a:pt x="381000" y="17058"/>
                  <a:pt x="381000" y="38100"/>
                </a:cubicBezTo>
                <a:cubicBezTo>
                  <a:pt x="381000" y="52202"/>
                  <a:pt x="373338" y="64515"/>
                  <a:pt x="361950" y="71103"/>
                </a:cubicBezTo>
                <a:lnTo>
                  <a:pt x="361950" y="163304"/>
                </a:lnTo>
                <a:cubicBezTo>
                  <a:pt x="350634" y="158565"/>
                  <a:pt x="340873" y="152459"/>
                  <a:pt x="333375" y="146963"/>
                </a:cubicBezTo>
                <a:lnTo>
                  <a:pt x="333375" y="76200"/>
                </a:lnTo>
                <a:lnTo>
                  <a:pt x="47625" y="76200"/>
                </a:lnTo>
                <a:lnTo>
                  <a:pt x="47625" y="314325"/>
                </a:lnTo>
                <a:lnTo>
                  <a:pt x="76200" y="314325"/>
                </a:lnTo>
                <a:lnTo>
                  <a:pt x="76200" y="223838"/>
                </a:lnTo>
                <a:cubicBezTo>
                  <a:pt x="76200" y="215947"/>
                  <a:pt x="82597" y="209550"/>
                  <a:pt x="90488" y="209550"/>
                </a:cubicBezTo>
                <a:lnTo>
                  <a:pt x="166688" y="209550"/>
                </a:lnTo>
                <a:cubicBezTo>
                  <a:pt x="174578" y="209550"/>
                  <a:pt x="180975" y="215947"/>
                  <a:pt x="180975" y="223838"/>
                </a:cubicBezTo>
                <a:lnTo>
                  <a:pt x="180975" y="314325"/>
                </a:lnTo>
                <a:close/>
                <a:moveTo>
                  <a:pt x="28575" y="38100"/>
                </a:moveTo>
                <a:cubicBezTo>
                  <a:pt x="28575" y="43360"/>
                  <a:pt x="32840" y="47625"/>
                  <a:pt x="38100" y="47625"/>
                </a:cubicBezTo>
                <a:lnTo>
                  <a:pt x="342900" y="47625"/>
                </a:lnTo>
                <a:cubicBezTo>
                  <a:pt x="348160" y="47625"/>
                  <a:pt x="352425" y="43360"/>
                  <a:pt x="352425" y="38100"/>
                </a:cubicBezTo>
                <a:cubicBezTo>
                  <a:pt x="352425" y="32840"/>
                  <a:pt x="348160" y="28575"/>
                  <a:pt x="342900" y="28575"/>
                </a:cubicBezTo>
                <a:lnTo>
                  <a:pt x="38100" y="28575"/>
                </a:lnTo>
                <a:cubicBezTo>
                  <a:pt x="32840" y="28575"/>
                  <a:pt x="28575" y="32840"/>
                  <a:pt x="28575" y="38100"/>
                </a:cubicBezTo>
                <a:close/>
                <a:moveTo>
                  <a:pt x="104775" y="238125"/>
                </a:moveTo>
                <a:lnTo>
                  <a:pt x="104775" y="314325"/>
                </a:lnTo>
                <a:lnTo>
                  <a:pt x="152400" y="314325"/>
                </a:lnTo>
                <a:lnTo>
                  <a:pt x="152400" y="238125"/>
                </a:lnTo>
                <a:lnTo>
                  <a:pt x="104775" y="238125"/>
                </a:lnTo>
                <a:close/>
                <a:moveTo>
                  <a:pt x="90488" y="95250"/>
                </a:moveTo>
                <a:cubicBezTo>
                  <a:pt x="82597" y="95250"/>
                  <a:pt x="76200" y="101647"/>
                  <a:pt x="76200" y="109538"/>
                </a:cubicBezTo>
                <a:lnTo>
                  <a:pt x="76200" y="176213"/>
                </a:lnTo>
                <a:cubicBezTo>
                  <a:pt x="76200" y="184103"/>
                  <a:pt x="82597" y="190500"/>
                  <a:pt x="90488" y="190500"/>
                </a:cubicBezTo>
                <a:lnTo>
                  <a:pt x="192102" y="190500"/>
                </a:lnTo>
                <a:cubicBezTo>
                  <a:pt x="195967" y="179474"/>
                  <a:pt x="206323" y="172094"/>
                  <a:pt x="217353" y="171096"/>
                </a:cubicBezTo>
                <a:cubicBezTo>
                  <a:pt x="229488" y="169996"/>
                  <a:pt x="240821" y="166446"/>
                  <a:pt x="250822" y="161925"/>
                </a:cubicBezTo>
                <a:lnTo>
                  <a:pt x="104775" y="161925"/>
                </a:lnTo>
                <a:lnTo>
                  <a:pt x="104775" y="123825"/>
                </a:lnTo>
                <a:lnTo>
                  <a:pt x="276225" y="123825"/>
                </a:lnTo>
                <a:lnTo>
                  <a:pt x="276225" y="146969"/>
                </a:lnTo>
                <a:cubicBezTo>
                  <a:pt x="279677" y="144441"/>
                  <a:pt x="282651" y="142041"/>
                  <a:pt x="285074" y="139962"/>
                </a:cubicBezTo>
                <a:cubicBezTo>
                  <a:pt x="290707" y="135133"/>
                  <a:pt x="297753" y="132719"/>
                  <a:pt x="304800" y="132718"/>
                </a:cubicBezTo>
                <a:lnTo>
                  <a:pt x="304800" y="109538"/>
                </a:lnTo>
                <a:cubicBezTo>
                  <a:pt x="304800" y="101647"/>
                  <a:pt x="298403" y="95250"/>
                  <a:pt x="290513" y="95250"/>
                </a:cubicBezTo>
                <a:lnTo>
                  <a:pt x="90488" y="95250"/>
                </a:lnTo>
                <a:close/>
                <a:moveTo>
                  <a:pt x="312142" y="154425"/>
                </a:moveTo>
                <a:cubicBezTo>
                  <a:pt x="325117" y="165554"/>
                  <a:pt x="354210" y="186780"/>
                  <a:pt x="390536" y="190068"/>
                </a:cubicBezTo>
                <a:cubicBezTo>
                  <a:pt x="395775" y="190542"/>
                  <a:pt x="400052" y="194765"/>
                  <a:pt x="400052" y="200025"/>
                </a:cubicBezTo>
                <a:lnTo>
                  <a:pt x="400052" y="266700"/>
                </a:lnTo>
                <a:cubicBezTo>
                  <a:pt x="400052" y="347139"/>
                  <a:pt x="322076" y="375590"/>
                  <a:pt x="307233" y="380276"/>
                </a:cubicBezTo>
                <a:cubicBezTo>
                  <a:pt x="305646" y="380777"/>
                  <a:pt x="303971" y="380777"/>
                  <a:pt x="302384" y="380276"/>
                </a:cubicBezTo>
                <a:cubicBezTo>
                  <a:pt x="287541" y="375590"/>
                  <a:pt x="209560" y="347139"/>
                  <a:pt x="209560" y="266700"/>
                </a:cubicBezTo>
                <a:lnTo>
                  <a:pt x="209556" y="200025"/>
                </a:lnTo>
                <a:cubicBezTo>
                  <a:pt x="209556" y="194765"/>
                  <a:pt x="213832" y="190542"/>
                  <a:pt x="219071" y="190068"/>
                </a:cubicBezTo>
                <a:cubicBezTo>
                  <a:pt x="255392" y="186778"/>
                  <a:pt x="284497" y="165552"/>
                  <a:pt x="297475" y="154423"/>
                </a:cubicBezTo>
                <a:cubicBezTo>
                  <a:pt x="301607" y="150882"/>
                  <a:pt x="308010" y="150882"/>
                  <a:pt x="312142" y="154425"/>
                </a:cubicBezTo>
                <a:close/>
              </a:path>
            </a:pathLst>
          </a:custGeom>
          <a:solidFill>
            <a:schemeClr val="accent1"/>
          </a:solidFill>
          <a:ln w="19050" cap="flat">
            <a:noFill/>
            <a:prstDash val="solid"/>
            <a:miter/>
          </a:ln>
        </p:spPr>
        <p:txBody>
          <a:bodyPr rtlCol="0" anchor="ctr"/>
          <a:lstStyle/>
          <a:p/>
        </p:txBody>
      </p:sp>
    </p:spTree>
    <p:extLst>
      <p:ext uri="{BB962C8B-B14F-4D97-AF65-F5344CB8AC3E}">
        <p14:creationId xmlns:p14="http://schemas.microsoft.com/office/powerpoint/2010/main" val="25780516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erson holding a tablet and pen&#10;&#10;Description automatically generated">
            <a:extLst>
              <a:ext uri="{FF2B5EF4-FFF2-40B4-BE49-F238E27FC236}">
                <a16:creationId xmlns:a16="http://schemas.microsoft.com/office/drawing/2014/main" id="{9040A397-4374-7E67-9AB9-EB84B61F3F8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251460" y="0"/>
            <a:ext cx="5940539" cy="6515100"/>
          </a:xfrm>
          <a:prstGeom prst="rect">
            <a:avLst/>
          </a:prstGeom>
        </p:spPr>
      </p:pic>
      <p:sp>
        <p:nvSpPr>
          <p:cNvPr id="2" name="Title 1">
            <a:extLst>
              <a:ext uri="{FF2B5EF4-FFF2-40B4-BE49-F238E27FC236}">
                <a16:creationId xmlns:a16="http://schemas.microsoft.com/office/drawing/2014/main" id="{DB772AE6-3DD3-A5E2-7462-07BA3083D505}"/>
              </a:ext>
            </a:extLst>
          </p:cNvPr>
          <p:cNvSpPr>
            <a:spLocks noGrp="1"/>
          </p:cNvSpPr>
          <p:nvPr>
            <p:ph type="title"/>
          </p:nvPr>
        </p:nvSpPr>
        <p:spPr>
          <a:xfrm>
            <a:off x="588263" y="457200"/>
            <a:ext cx="5872172" cy="553998"/>
          </a:xfrm>
        </p:spPr>
        <p:txBody>
          <a:bodyPr/>
          <a:lstStyle/>
          <a:p>
            <a:r>
              <a:t>We're here to help you</a:t>
            </a:r>
            <a:br/>
            <a:r>
              <a:t>modernize your security operations center</a:t>
            </a:r>
          </a:p>
        </p:txBody>
      </p:sp>
      <p:sp>
        <p:nvSpPr>
          <p:cNvPr id="10" name="Rectangle 9">
            <a:extLst>
              <a:ext uri="{FF2B5EF4-FFF2-40B4-BE49-F238E27FC236}">
                <a16:creationId xmlns:a16="http://schemas.microsoft.com/office/drawing/2014/main" id="{0049D49E-508B-3C88-89F2-9635E868CAD8}"/>
              </a:ext>
            </a:extLst>
          </p:cNvPr>
          <p:cNvSpPr/>
          <p:nvPr/>
        </p:nvSpPr>
        <p:spPr bwMode="auto">
          <a:xfrm>
            <a:off x="0" y="0"/>
            <a:ext cx="91440" cy="64007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D2ACD770-466F-6F9A-48E4-C6943BD83320}"/>
              </a:ext>
            </a:extLst>
          </p:cNvPr>
          <p:cNvSpPr txBox="1"/>
          <p:nvPr/>
        </p:nvSpPr>
        <p:spPr>
          <a:xfrm>
            <a:off x="585216" y="2644170"/>
            <a:ext cx="5282183" cy="892552"/>
          </a:xfrm>
          <a:prstGeom prst="rect">
            <a:avLst/>
          </a:prstGeom>
          <a:noFill/>
        </p:spPr>
        <p:txBody>
          <a:bodyPr wrap="square" lIns="0" tIns="0" rIns="0" bIns="0" rtlCol="0" anchor="t">
            <a:spAutoFit/>
          </a:bodyPr>
          <a:lstStyle/>
          <a:p>
            <a:pPr>
              <a:spcAft>
                <a:spcPts val="1200"/>
              </a:spcAft>
            </a:pPr>
            <a:r>
              <a:rPr sz="1200"/>
              <a:t>Your company needs </a:t>
            </a:r>
            <a:r>
              <a:rPr sz="1200">
                <a:ea typeface="+mn-lt"/>
                <a:cs typeface="+mn-lt"/>
              </a:rPr>
              <a:t>modern threat protection. </a:t>
            </a:r>
            <a:r>
              <a:rPr sz="1200"/>
              <a:t>And there's no better way than by establishing Microsoft Sentinel as the guardian of your digital estate. We're standing by to help you get started.</a:t>
            </a:r>
          </a:p>
          <a:p>
            <a:pPr>
              <a:spcAft>
                <a:spcPts val="1200"/>
              </a:spcAft>
            </a:pPr>
            <a:r>
              <a:rPr sz="1200">
                <a:highlight>
                  <a:srgbClr val="FFFF00"/>
                </a:highlight>
                <a:latin typeface="Segoe Sans Display"/>
                <a:cs typeface="Segoe Sans Display"/>
              </a:rPr>
              <a:t>[Partner add your custom content—otherwise delete]</a:t>
            </a:r>
          </a:p>
        </p:txBody>
      </p:sp>
      <p:sp>
        <p:nvSpPr>
          <p:cNvPr id="5" name="TextBox 4">
            <a:extLst>
              <a:ext uri="{FF2B5EF4-FFF2-40B4-BE49-F238E27FC236}">
                <a16:creationId xmlns:a16="http://schemas.microsoft.com/office/drawing/2014/main" id="{ABAA7C31-90FC-1A3D-36A9-12725EBCB897}"/>
              </a:ext>
            </a:extLst>
          </p:cNvPr>
          <p:cNvSpPr txBox="1"/>
          <p:nvPr/>
        </p:nvSpPr>
        <p:spPr>
          <a:xfrm>
            <a:off x="571499" y="5169694"/>
            <a:ext cx="5380037"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sz="1400" spc="-10">
                <a:highlight>
                  <a:srgbClr val="FFFF00"/>
                </a:highlight>
                <a:latin typeface="Segoe Sans Text Semibold"/>
                <a:cs typeface="Segoe UI"/>
              </a:rPr>
              <a:t>kgrondell@contentmx.com</a:t>
            </a:r>
            <a:r>
              <a:rPr sz="900" spc="-10">
                <a:solidFill>
                  <a:srgbClr val="CE9178"/>
                </a:solidFill>
                <a:highlight>
                  <a:srgbClr val="FFFF00"/>
                </a:highlight>
                <a:latin typeface="Menlo"/>
                <a:cs typeface="Segoe UI"/>
              </a:rPr>
              <a:t> </a:t>
            </a:r>
            <a:r>
              <a:rPr sz="1400" spc="-10">
                <a:highlight>
                  <a:srgbClr val="FFFF00"/>
                </a:highlight>
                <a:latin typeface="+mj-lt"/>
                <a:cs typeface="Segoe UI"/>
              </a:rPr>
              <a:t>| </a:t>
            </a:r>
            <a:r>
              <a:rPr sz="1400" spc="-10">
                <a:highlight>
                  <a:srgbClr val="FFFF00"/>
                </a:highlight>
                <a:latin typeface="+mj-lt"/>
                <a:cs typeface="Segoe UI"/>
              </a:rPr>
              <a:t>https://www.contentmx.com/ingram/</a:t>
            </a:r>
            <a:r>
              <a:rPr sz="1400" spc="-10">
                <a:highlight>
                  <a:srgbClr val="FFFF00"/>
                </a:highlight>
                <a:latin typeface="+mj-lt"/>
                <a:cs typeface="Segoe UI"/>
              </a:rPr>
              <a:t> | </a:t>
            </a:r>
            <a:r>
              <a:rPr sz="1400" spc="-10">
                <a:highlight>
                  <a:srgbClr val="FFFF00"/>
                </a:highlight>
                <a:latin typeface="+mj-lt"/>
                <a:cs typeface="Segoe UI"/>
              </a:rPr>
              <a:t>5083698443</a:t>
            </a:r>
          </a:p>
        </p:txBody>
      </p:sp>
      <p:sp>
        <p:nvSpPr>
          <p:cNvPr id="6" name="Rounded Rectangle 5">
            <a:hlinkClick r:id="" action="ppaction://hlinkshowjump?jump=nextslide"/>
            <a:extLst>
              <a:ext uri="{FF2B5EF4-FFF2-40B4-BE49-F238E27FC236}">
                <a16:creationId xmlns:a16="http://schemas.microsoft.com/office/drawing/2014/main" id="{D8B8FEE1-9549-A6D4-CAF1-73A4C0C4CAA0}"/>
              </a:ext>
            </a:extLst>
          </p:cNvPr>
          <p:cNvSpPr/>
          <p:nvPr/>
        </p:nvSpPr>
        <p:spPr bwMode="auto">
          <a:xfrm>
            <a:off x="571500" y="4358078"/>
            <a:ext cx="2282955" cy="476071"/>
          </a:xfrm>
          <a:prstGeom prst="roundRect">
            <a:avLst>
              <a:gd name="adj" fmla="val 5000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spAutoFit/>
          </a:bodyPr>
          <a:lstStyle/>
          <a:p>
            <a:pPr algn="ctr" defTabSz="932472" fontAlgn="base">
              <a:spcBef>
                <a:spcPct val="0"/>
              </a:spcBef>
              <a:spcAft>
                <a:spcPct val="0"/>
              </a:spcAft>
            </a:pPr>
            <a:r>
              <a:rPr sz="1600">
                <a:solidFill>
                  <a:schemeClr val="bg1"/>
                </a:solidFill>
                <a:latin typeface="+mj-lt"/>
                <a:ea typeface="Segoe UI" pitchFamily="34" charset="0"/>
                <a:cs typeface="Segoe UI" pitchFamily="34" charset="0"/>
              </a:rPr>
              <a:t>Contact us today</a:t>
            </a:r>
          </a:p>
        </p:txBody>
      </p:sp>
      <p:cxnSp>
        <p:nvCxnSpPr>
          <p:cNvPr id="8" name="Straight Connector 7">
            <a:extLst>
              <a:ext uri="{FF2B5EF4-FFF2-40B4-BE49-F238E27FC236}">
                <a16:creationId xmlns:a16="http://schemas.microsoft.com/office/drawing/2014/main" id="{6F468F29-BE14-0DC9-BC84-B523168B365C}"/>
              </a:ext>
            </a:extLst>
          </p:cNvPr>
          <p:cNvCxnSpPr/>
          <p:nvPr/>
        </p:nvCxnSpPr>
        <p:spPr>
          <a:xfrm>
            <a:off x="571500" y="4127018"/>
            <a:ext cx="5380038" cy="0"/>
          </a:xfrm>
          <a:prstGeom prst="line">
            <a:avLst/>
          </a:prstGeom>
          <a:ln>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E62461-14FA-448B-93A4-39E4DC26674C}"/>
              </a:ext>
            </a:extLst>
          </p:cNvPr>
          <p:cNvSpPr>
            <a:spLocks noChangeAspect="1"/>
          </p:cNvSpPr>
          <p:nvPr/>
        </p:nvSpPr>
        <p:spPr bwMode="auto">
          <a:xfrm>
            <a:off x="457199" y="6400800"/>
            <a:ext cx="11277601" cy="457200"/>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chemeClr val="accent4"/>
              </a:solidFill>
              <a:ea typeface="Segoe UI" pitchFamily="34" charset="0"/>
              <a:cs typeface="Segoe UI" pitchFamily="34" charset="0"/>
            </a:endParaRPr>
          </a:p>
        </p:txBody>
      </p:sp>
      <p:grpSp>
        <p:nvGrpSpPr>
          <p:cNvPr id="13" name="Group 12">
            <a:extLst>
              <a:ext uri="{FF2B5EF4-FFF2-40B4-BE49-F238E27FC236}">
                <a16:creationId xmlns:a16="http://schemas.microsoft.com/office/drawing/2014/main" id="{8F9C9A7C-4BD0-7475-BE1A-C705872EC7B2}"/>
              </a:ext>
            </a:extLst>
          </p:cNvPr>
          <p:cNvGrpSpPr/>
          <p:nvPr/>
        </p:nvGrpSpPr>
        <p:grpSpPr>
          <a:xfrm>
            <a:off x="0" y="6400800"/>
            <a:ext cx="457200" cy="457200"/>
            <a:chOff x="0" y="6400800"/>
            <a:chExt cx="457200" cy="457200"/>
          </a:xfrm>
        </p:grpSpPr>
        <p:sp>
          <p:nvSpPr>
            <p:cNvPr id="19" name="Rectangle 18">
              <a:hlinkClick r:id="" action="ppaction://hlinkshowjump?jump=firstslide"/>
              <a:extLst>
                <a:ext uri="{FF2B5EF4-FFF2-40B4-BE49-F238E27FC236}">
                  <a16:creationId xmlns:a16="http://schemas.microsoft.com/office/drawing/2014/main" id="{F2ADC40D-C354-A19B-5964-EF92828EDA4C}"/>
                </a:ext>
              </a:extLst>
            </p:cNvPr>
            <p:cNvSpPr>
              <a:spLocks noChangeAspect="1"/>
            </p:cNvSpPr>
            <p:nvPr/>
          </p:nvSpPr>
          <p:spPr bwMode="auto">
            <a:xfrm>
              <a:off x="0" y="6400800"/>
              <a:ext cx="457200" cy="45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sz="2000">
                <a:solidFill>
                  <a:srgbClr val="FFFFFF"/>
                </a:solidFill>
                <a:ea typeface="Segoe UI" pitchFamily="34" charset="0"/>
                <a:cs typeface="Segoe UI" pitchFamily="34" charset="0"/>
              </a:endParaRPr>
            </a:p>
          </p:txBody>
        </p:sp>
        <p:sp>
          <p:nvSpPr>
            <p:cNvPr id="20" name="Graphic 7">
              <a:hlinkClick r:id="" action="ppaction://hlinkshowjump?jump=firstslide"/>
              <a:extLst>
                <a:ext uri="{FF2B5EF4-FFF2-40B4-BE49-F238E27FC236}">
                  <a16:creationId xmlns:a16="http://schemas.microsoft.com/office/drawing/2014/main" id="{B26D2BA1-6613-8B0E-6A56-92BA66E1B7AF}"/>
                </a:ext>
              </a:extLst>
            </p:cNvPr>
            <p:cNvSpPr>
              <a:spLocks noChangeAspect="1"/>
            </p:cNvSpPr>
            <p:nvPr/>
          </p:nvSpPr>
          <p:spPr>
            <a:xfrm>
              <a:off x="141981" y="6537960"/>
              <a:ext cx="173238" cy="182880"/>
            </a:xfrm>
            <a:custGeom>
              <a:avLst/>
              <a:gdLst>
                <a:gd name="connsiteX0" fmla="*/ 143818 w 342900"/>
                <a:gd name="connsiteY0" fmla="*/ 10095 h 361987"/>
                <a:gd name="connsiteX1" fmla="*/ 199082 w 342900"/>
                <a:gd name="connsiteY1" fmla="*/ 10095 h 361987"/>
                <a:gd name="connsiteX2" fmla="*/ 327670 w 342900"/>
                <a:gd name="connsiteY2" fmla="*/ 118530 h 361987"/>
                <a:gd name="connsiteX3" fmla="*/ 342900 w 342900"/>
                <a:gd name="connsiteY3" fmla="*/ 151297 h 361987"/>
                <a:gd name="connsiteX4" fmla="*/ 342900 w 342900"/>
                <a:gd name="connsiteY4" fmla="*/ 328650 h 361987"/>
                <a:gd name="connsiteX5" fmla="*/ 309563 w 342900"/>
                <a:gd name="connsiteY5" fmla="*/ 361987 h 361987"/>
                <a:gd name="connsiteX6" fmla="*/ 242888 w 342900"/>
                <a:gd name="connsiteY6" fmla="*/ 361987 h 361987"/>
                <a:gd name="connsiteX7" fmla="*/ 209550 w 342900"/>
                <a:gd name="connsiteY7" fmla="*/ 328650 h 361987"/>
                <a:gd name="connsiteX8" fmla="*/ 209550 w 342900"/>
                <a:gd name="connsiteY8" fmla="*/ 233264 h 361987"/>
                <a:gd name="connsiteX9" fmla="*/ 204788 w 342900"/>
                <a:gd name="connsiteY9" fmla="*/ 228502 h 361987"/>
                <a:gd name="connsiteX10" fmla="*/ 138113 w 342900"/>
                <a:gd name="connsiteY10" fmla="*/ 228502 h 361987"/>
                <a:gd name="connsiteX11" fmla="*/ 133350 w 342900"/>
                <a:gd name="connsiteY11" fmla="*/ 233264 h 361987"/>
                <a:gd name="connsiteX12" fmla="*/ 133350 w 342900"/>
                <a:gd name="connsiteY12" fmla="*/ 328650 h 361987"/>
                <a:gd name="connsiteX13" fmla="*/ 100013 w 342900"/>
                <a:gd name="connsiteY13" fmla="*/ 361987 h 361987"/>
                <a:gd name="connsiteX14" fmla="*/ 33338 w 342900"/>
                <a:gd name="connsiteY14" fmla="*/ 361987 h 361987"/>
                <a:gd name="connsiteX15" fmla="*/ 0 w 342900"/>
                <a:gd name="connsiteY15" fmla="*/ 328650 h 361987"/>
                <a:gd name="connsiteX16" fmla="*/ 0 w 342900"/>
                <a:gd name="connsiteY16" fmla="*/ 151297 h 361987"/>
                <a:gd name="connsiteX17" fmla="*/ 15231 w 342900"/>
                <a:gd name="connsiteY17" fmla="*/ 118530 h 361987"/>
                <a:gd name="connsiteX18" fmla="*/ 143818 w 342900"/>
                <a:gd name="connsiteY18" fmla="*/ 10095 h 361987"/>
                <a:gd name="connsiteX19" fmla="*/ 180661 w 342900"/>
                <a:gd name="connsiteY19" fmla="*/ 31940 h 361987"/>
                <a:gd name="connsiteX20" fmla="*/ 162239 w 342900"/>
                <a:gd name="connsiteY20" fmla="*/ 31940 h 361987"/>
                <a:gd name="connsiteX21" fmla="*/ 33652 w 342900"/>
                <a:gd name="connsiteY21" fmla="*/ 140375 h 361987"/>
                <a:gd name="connsiteX22" fmla="*/ 28575 w 342900"/>
                <a:gd name="connsiteY22" fmla="*/ 151297 h 361987"/>
                <a:gd name="connsiteX23" fmla="*/ 28575 w 342900"/>
                <a:gd name="connsiteY23" fmla="*/ 328650 h 361987"/>
                <a:gd name="connsiteX24" fmla="*/ 33338 w 342900"/>
                <a:gd name="connsiteY24" fmla="*/ 333412 h 361987"/>
                <a:gd name="connsiteX25" fmla="*/ 100013 w 342900"/>
                <a:gd name="connsiteY25" fmla="*/ 333412 h 361987"/>
                <a:gd name="connsiteX26" fmla="*/ 104775 w 342900"/>
                <a:gd name="connsiteY26" fmla="*/ 328650 h 361987"/>
                <a:gd name="connsiteX27" fmla="*/ 104775 w 342900"/>
                <a:gd name="connsiteY27" fmla="*/ 233264 h 361987"/>
                <a:gd name="connsiteX28" fmla="*/ 138113 w 342900"/>
                <a:gd name="connsiteY28" fmla="*/ 199927 h 361987"/>
                <a:gd name="connsiteX29" fmla="*/ 204788 w 342900"/>
                <a:gd name="connsiteY29" fmla="*/ 199927 h 361987"/>
                <a:gd name="connsiteX30" fmla="*/ 238125 w 342900"/>
                <a:gd name="connsiteY30" fmla="*/ 233264 h 361987"/>
                <a:gd name="connsiteX31" fmla="*/ 238125 w 342900"/>
                <a:gd name="connsiteY31" fmla="*/ 328650 h 361987"/>
                <a:gd name="connsiteX32" fmla="*/ 242888 w 342900"/>
                <a:gd name="connsiteY32" fmla="*/ 333412 h 361987"/>
                <a:gd name="connsiteX33" fmla="*/ 309563 w 342900"/>
                <a:gd name="connsiteY33" fmla="*/ 333412 h 361987"/>
                <a:gd name="connsiteX34" fmla="*/ 314325 w 342900"/>
                <a:gd name="connsiteY34" fmla="*/ 328650 h 361987"/>
                <a:gd name="connsiteX35" fmla="*/ 314325 w 342900"/>
                <a:gd name="connsiteY35" fmla="*/ 151297 h 361987"/>
                <a:gd name="connsiteX36" fmla="*/ 309248 w 342900"/>
                <a:gd name="connsiteY36" fmla="*/ 140375 h 361987"/>
                <a:gd name="connsiteX37" fmla="*/ 180661 w 342900"/>
                <a:gd name="connsiteY37" fmla="*/ 31940 h 36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2900" h="361987">
                  <a:moveTo>
                    <a:pt x="143818" y="10095"/>
                  </a:moveTo>
                  <a:cubicBezTo>
                    <a:pt x="159780" y="-3365"/>
                    <a:pt x="183120" y="-3365"/>
                    <a:pt x="199082" y="10095"/>
                  </a:cubicBezTo>
                  <a:lnTo>
                    <a:pt x="327670" y="118530"/>
                  </a:lnTo>
                  <a:cubicBezTo>
                    <a:pt x="337326" y="126674"/>
                    <a:pt x="342900" y="138664"/>
                    <a:pt x="342900" y="151297"/>
                  </a:cubicBezTo>
                  <a:lnTo>
                    <a:pt x="342900" y="328650"/>
                  </a:lnTo>
                  <a:cubicBezTo>
                    <a:pt x="342900" y="347061"/>
                    <a:pt x="327974" y="361987"/>
                    <a:pt x="309563" y="361987"/>
                  </a:cubicBezTo>
                  <a:lnTo>
                    <a:pt x="242888" y="361987"/>
                  </a:lnTo>
                  <a:cubicBezTo>
                    <a:pt x="224476" y="361987"/>
                    <a:pt x="209550" y="347061"/>
                    <a:pt x="209550" y="328650"/>
                  </a:cubicBezTo>
                  <a:lnTo>
                    <a:pt x="209550" y="233264"/>
                  </a:lnTo>
                  <a:cubicBezTo>
                    <a:pt x="209550" y="230635"/>
                    <a:pt x="207418" y="228502"/>
                    <a:pt x="204788" y="228502"/>
                  </a:cubicBezTo>
                  <a:lnTo>
                    <a:pt x="138113" y="228502"/>
                  </a:lnTo>
                  <a:cubicBezTo>
                    <a:pt x="135482" y="228502"/>
                    <a:pt x="133350" y="230635"/>
                    <a:pt x="133350" y="233264"/>
                  </a:cubicBezTo>
                  <a:lnTo>
                    <a:pt x="133350" y="328650"/>
                  </a:lnTo>
                  <a:cubicBezTo>
                    <a:pt x="133350" y="347061"/>
                    <a:pt x="118424" y="361987"/>
                    <a:pt x="100013" y="361987"/>
                  </a:cubicBezTo>
                  <a:lnTo>
                    <a:pt x="33338" y="361987"/>
                  </a:lnTo>
                  <a:cubicBezTo>
                    <a:pt x="14926" y="361987"/>
                    <a:pt x="0" y="347061"/>
                    <a:pt x="0" y="328650"/>
                  </a:cubicBezTo>
                  <a:lnTo>
                    <a:pt x="0" y="151297"/>
                  </a:lnTo>
                  <a:cubicBezTo>
                    <a:pt x="0" y="138664"/>
                    <a:pt x="5573" y="126674"/>
                    <a:pt x="15231" y="118530"/>
                  </a:cubicBezTo>
                  <a:lnTo>
                    <a:pt x="143818" y="10095"/>
                  </a:lnTo>
                  <a:close/>
                  <a:moveTo>
                    <a:pt x="180661" y="31940"/>
                  </a:moveTo>
                  <a:cubicBezTo>
                    <a:pt x="175340" y="27453"/>
                    <a:pt x="167560" y="27453"/>
                    <a:pt x="162239" y="31940"/>
                  </a:cubicBezTo>
                  <a:lnTo>
                    <a:pt x="33652" y="140375"/>
                  </a:lnTo>
                  <a:cubicBezTo>
                    <a:pt x="30433" y="143089"/>
                    <a:pt x="28575" y="147086"/>
                    <a:pt x="28575" y="151297"/>
                  </a:cubicBezTo>
                  <a:lnTo>
                    <a:pt x="28575" y="328650"/>
                  </a:lnTo>
                  <a:cubicBezTo>
                    <a:pt x="28575" y="331280"/>
                    <a:pt x="30707" y="333412"/>
                    <a:pt x="33338" y="333412"/>
                  </a:cubicBezTo>
                  <a:lnTo>
                    <a:pt x="100013" y="333412"/>
                  </a:lnTo>
                  <a:cubicBezTo>
                    <a:pt x="102643" y="333412"/>
                    <a:pt x="104775" y="331280"/>
                    <a:pt x="104775" y="328650"/>
                  </a:cubicBezTo>
                  <a:lnTo>
                    <a:pt x="104775" y="233264"/>
                  </a:lnTo>
                  <a:cubicBezTo>
                    <a:pt x="104775" y="214852"/>
                    <a:pt x="119701" y="199927"/>
                    <a:pt x="138113" y="199927"/>
                  </a:cubicBezTo>
                  <a:lnTo>
                    <a:pt x="204788" y="199927"/>
                  </a:lnTo>
                  <a:cubicBezTo>
                    <a:pt x="223199" y="199927"/>
                    <a:pt x="238125" y="214852"/>
                    <a:pt x="238125" y="233264"/>
                  </a:cubicBezTo>
                  <a:lnTo>
                    <a:pt x="238125" y="328650"/>
                  </a:lnTo>
                  <a:cubicBezTo>
                    <a:pt x="238125" y="331280"/>
                    <a:pt x="240257" y="333412"/>
                    <a:pt x="242888" y="333412"/>
                  </a:cubicBezTo>
                  <a:lnTo>
                    <a:pt x="309563" y="333412"/>
                  </a:lnTo>
                  <a:cubicBezTo>
                    <a:pt x="312193" y="333412"/>
                    <a:pt x="314325" y="331280"/>
                    <a:pt x="314325" y="328650"/>
                  </a:cubicBezTo>
                  <a:lnTo>
                    <a:pt x="314325" y="151297"/>
                  </a:lnTo>
                  <a:cubicBezTo>
                    <a:pt x="314325" y="147086"/>
                    <a:pt x="312468" y="143089"/>
                    <a:pt x="309248" y="140375"/>
                  </a:cubicBezTo>
                  <a:lnTo>
                    <a:pt x="180661" y="31940"/>
                  </a:lnTo>
                  <a:close/>
                </a:path>
              </a:pathLst>
            </a:custGeom>
            <a:solidFill>
              <a:schemeClr val="bg1"/>
            </a:solidFill>
            <a:ln w="19050" cap="flat">
              <a:noFill/>
              <a:prstDash val="solid"/>
              <a:miter/>
            </a:ln>
          </p:spPr>
          <p:txBody>
            <a:bodyPr rtlCol="0" anchor="ctr"/>
            <a:lstStyle/>
            <a:p/>
          </p:txBody>
        </p:sp>
      </p:grpSp>
      <p:sp>
        <p:nvSpPr>
          <p:cNvPr id="21" name="TextBox 20">
            <a:hlinkClick r:id="" action="ppaction://hlinkshowjump?jump=previousslide"/>
            <a:extLst>
              <a:ext uri="{FF2B5EF4-FFF2-40B4-BE49-F238E27FC236}">
                <a16:creationId xmlns:a16="http://schemas.microsoft.com/office/drawing/2014/main" id="{A0DBFE16-8ED7-9145-DC9A-1E9C72DB8AB0}"/>
              </a:ext>
            </a:extLst>
          </p:cNvPr>
          <p:cNvSpPr txBox="1"/>
          <p:nvPr/>
        </p:nvSpPr>
        <p:spPr>
          <a:xfrm>
            <a:off x="685800" y="6552456"/>
            <a:ext cx="262892" cy="153888"/>
          </a:xfrm>
          <a:prstGeom prst="rect">
            <a:avLst/>
          </a:prstGeom>
          <a:noFill/>
        </p:spPr>
        <p:txBody>
          <a:bodyPr wrap="none" lIns="0" tIns="0" rIns="0" bIns="0" rtlCol="0">
            <a:spAutoFit/>
          </a:bodyPr>
          <a:lstStyle/>
          <a:p>
            <a:pPr algn="l"/>
            <a:r>
              <a:rPr sz="1000"/>
              <a:t>Back</a:t>
            </a:r>
          </a:p>
        </p:txBody>
      </p:sp>
      <p:sp>
        <p:nvSpPr>
          <p:cNvPr id="22" name="TextBox 21">
            <a:hlinkClick r:id="" action="ppaction://hlinkshowjump?jump=nextslide"/>
            <a:extLst>
              <a:ext uri="{FF2B5EF4-FFF2-40B4-BE49-F238E27FC236}">
                <a16:creationId xmlns:a16="http://schemas.microsoft.com/office/drawing/2014/main" id="{E8C685F4-2967-961D-A6ED-9FEC2A331B72}"/>
              </a:ext>
            </a:extLst>
          </p:cNvPr>
          <p:cNvSpPr txBox="1"/>
          <p:nvPr/>
        </p:nvSpPr>
        <p:spPr>
          <a:xfrm>
            <a:off x="1177292" y="6552456"/>
            <a:ext cx="266098" cy="153888"/>
          </a:xfrm>
          <a:prstGeom prst="rect">
            <a:avLst/>
          </a:prstGeom>
          <a:noFill/>
        </p:spPr>
        <p:txBody>
          <a:bodyPr wrap="none" lIns="0" tIns="0" rIns="0" bIns="0" rtlCol="0">
            <a:spAutoFit/>
          </a:bodyPr>
          <a:lstStyle/>
          <a:p>
            <a:pPr algn="l"/>
            <a:r>
              <a:rPr sz="1000"/>
              <a:t>Next</a:t>
            </a:r>
          </a:p>
        </p:txBody>
      </p:sp>
      <p:cxnSp>
        <p:nvCxnSpPr>
          <p:cNvPr id="23" name="Straight Connector 22">
            <a:extLst>
              <a:ext uri="{FF2B5EF4-FFF2-40B4-BE49-F238E27FC236}">
                <a16:creationId xmlns:a16="http://schemas.microsoft.com/office/drawing/2014/main" id="{29178EDB-BAD0-6B2E-F785-0DC424A58841}"/>
              </a:ext>
            </a:extLst>
          </p:cNvPr>
          <p:cNvCxnSpPr>
            <a:cxnSpLocks/>
          </p:cNvCxnSpPr>
          <p:nvPr/>
        </p:nvCxnSpPr>
        <p:spPr>
          <a:xfrm>
            <a:off x="1062992" y="6515100"/>
            <a:ext cx="0" cy="228600"/>
          </a:xfrm>
          <a:prstGeom prst="line">
            <a:avLst/>
          </a:prstGeom>
          <a:ln w="127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343D3E7-2945-53BA-F259-11190FDF5543}"/>
              </a:ext>
            </a:extLst>
          </p:cNvPr>
          <p:cNvSpPr>
            <a:spLocks noChangeAspect="1"/>
          </p:cNvSpPr>
          <p:nvPr/>
        </p:nvSpPr>
        <p:spPr bwMode="auto">
          <a:xfrm>
            <a:off x="11734800" y="6400800"/>
            <a:ext cx="4572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fld id="{2A3C78F3-5181-6844-8DE8-CCE3E94620F3}" type="slidenum">
              <a:rPr sz="1000">
                <a:solidFill>
                  <a:schemeClr val="tx1"/>
                </a:solidFill>
                <a:ea typeface="Segoe UI" pitchFamily="34" charset="0"/>
                <a:cs typeface="Segoe UI" pitchFamily="34" charset="0"/>
              </a:rPr>
              <a:t>6</a:t>
            </a:fld>
            <a:endParaRPr sz="100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803097646"/>
      </p:ext>
    </p:extLst>
  </p:cSld>
  <p:clrMapOvr>
    <a:masterClrMapping/>
  </p:clrMapOvr>
  <p:transition>
    <p:fade/>
  </p:transition>
</p:sld>
</file>

<file path=ppt/theme/theme1.xml><?xml version="1.0" encoding="utf-8"?>
<a:theme xmlns:a="http://schemas.openxmlformats.org/drawingml/2006/main" name="MS Security_2024">
  <a:themeElements>
    <a:clrScheme name="MS_MISA">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Custom 4">
      <a:majorFont>
        <a:latin typeface="Segoe Sans Text Semibold"/>
        <a:ea typeface=""/>
        <a:cs typeface=""/>
      </a:majorFont>
      <a:minorFont>
        <a:latin typeface="Segoe Sans Tex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S Azure_2024" id="{477E6F6B-A5C0-E946-931B-79E5B313AAA9}" vid="{CDDC0737-D101-FE4B-807A-F827EE57F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a0d6f25-5d7a-40b7-9e93-0cbfd06f013a" xsi:nil="true"/>
    <SharedWithUsers xmlns="7e0b6b19-f2a0-48da-99b5-34c3f079df0e">
      <UserInfo>
        <DisplayName/>
        <AccountId xsi:nil="true"/>
        <AccountType/>
      </UserInfo>
    </SharedWithUsers>
    <lcf76f155ced4ddcb4097134ff3c332f xmlns="6a0d6f25-5d7a-40b7-9e93-0cbfd06f013a">
      <Terms xmlns="http://schemas.microsoft.com/office/infopath/2007/PartnerControls"/>
    </lcf76f155ced4ddcb4097134ff3c332f>
    <TaxCatchAll xmlns="7e0b6b19-f2a0-48da-99b5-34c3f079df0e" xsi:nil="true"/>
    <Maximo xmlns="6a0d6f25-5d7a-40b7-9e93-0cbfd06f013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88549F62B92146AA6B82CA9228E469" ma:contentTypeVersion="19" ma:contentTypeDescription="Create a new document." ma:contentTypeScope="" ma:versionID="fb7144f6ae4ac9c587d4dee8b59ea03f">
  <xsd:schema xmlns:xsd="http://www.w3.org/2001/XMLSchema" xmlns:xs="http://www.w3.org/2001/XMLSchema" xmlns:p="http://schemas.microsoft.com/office/2006/metadata/properties" xmlns:ns2="6a0d6f25-5d7a-40b7-9e93-0cbfd06f013a" xmlns:ns3="7e0b6b19-f2a0-48da-99b5-34c3f079df0e" targetNamespace="http://schemas.microsoft.com/office/2006/metadata/properties" ma:root="true" ma:fieldsID="7ac063a03565df7f6fff10abef2f1c01" ns2:_="" ns3:_="">
    <xsd:import namespace="6a0d6f25-5d7a-40b7-9e93-0cbfd06f013a"/>
    <xsd:import namespace="7e0b6b19-f2a0-48da-99b5-34c3f079df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aximo"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d6f25-5d7a-40b7-9e93-0cbfd06f0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1e0b4c-aa6a-493f-9655-849fd0af2c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aximo" ma:index="25" nillable="true" ma:displayName="Tag" ma:format="RadioButtons" ma:internalName="Maximo">
      <xsd:simpleType>
        <xsd:restriction base="dms:Choice">
          <xsd:enumeration value="Maximo"/>
          <xsd:enumeration value="Tririga"/>
          <xsd:enumeration value="EIS"/>
          <xsd:enumeration value="Envizi"/>
          <xsd:enumeration value="Sterling"/>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0b6b19-f2a0-48da-99b5-34c3f079df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20dc7-b4f2-4cff-9860-328698cf6f4e}" ma:internalName="TaxCatchAll" ma:showField="CatchAllData" ma:web="7e0b6b19-f2a0-48da-99b5-34c3f079df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B9617F-FBC9-4198-A29A-497075D096AD}">
  <ds:schemaRefs>
    <ds:schemaRef ds:uri="http://schemas.microsoft.com/sharepoint/v3/contenttype/forms"/>
  </ds:schemaRefs>
</ds:datastoreItem>
</file>

<file path=customXml/itemProps2.xml><?xml version="1.0" encoding="utf-8"?>
<ds:datastoreItem xmlns:ds="http://schemas.openxmlformats.org/officeDocument/2006/customXml" ds:itemID="{27547B35-B27F-4A93-82F6-93D14B02E0CC}">
  <ds:schemaRefs>
    <ds:schemaRef ds:uri="http://schemas.microsoft.com/office/2006/metadata/properties"/>
    <ds:schemaRef ds:uri="http://schemas.microsoft.com/office/infopath/2007/PartnerControls"/>
    <ds:schemaRef ds:uri="6a0d6f25-5d7a-40b7-9e93-0cbfd06f013a"/>
    <ds:schemaRef ds:uri="7e0b6b19-f2a0-48da-99b5-34c3f079df0e"/>
  </ds:schemaRefs>
</ds:datastoreItem>
</file>

<file path=customXml/itemProps3.xml><?xml version="1.0" encoding="utf-8"?>
<ds:datastoreItem xmlns:ds="http://schemas.openxmlformats.org/officeDocument/2006/customXml" ds:itemID="{9215F95C-B434-4CD2-81C8-0FD420D1E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d6f25-5d7a-40b7-9e93-0cbfd06f013a"/>
    <ds:schemaRef ds:uri="7e0b6b19-f2a0-48da-99b5-34c3f079d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Microsoft_Security_PowerPoint_template (2)</Template>
  <TotalTime>0</TotalTime>
  <Words>1659</Words>
  <Application>Microsoft Office PowerPoint</Application>
  <PresentationFormat>Widescreen</PresentationFormat>
  <Paragraphs>125</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MS Security_2024</vt:lpstr>
      <vt:lpstr>Modernize your security operations center with Microsoft Sentinel</vt:lpstr>
      <vt:lpstr>Traditional security strategies must evolve</vt:lpstr>
      <vt:lpstr>Modern threats require a modern SIEM</vt:lpstr>
      <vt:lpstr>Transform your SOC with an integrated, flexible, and intelligent SIEM</vt:lpstr>
      <vt:lpstr>The flexibility you need at an affordable total cost of ownership</vt:lpstr>
      <vt:lpstr>Why work with xxcompanynamexx?</vt:lpstr>
      <vt:lpstr>We’re here to help you modernize your security operations center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;OpenTBS 1.10.7</dc:creator>
  <cp:keywords/>
  <dc:description/>
  <cp:revision>36</cp:revision>
  <dcterms:created xsi:type="dcterms:W3CDTF">2024-11-07T04:48:36Z</dcterms:created>
  <dcterms:modified xsi:type="dcterms:W3CDTF">2025-02-18T16:34:52Z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4420800.00000000</vt:lpwstr>
  </property>
  <property fmtid="{D5CDD505-2E9C-101B-9397-08002B2CF9AE}" pid="3" name="MSIP_Label_f42aa342-8706-4288-bd11-ebb85995028c_Enabled">
    <vt:lpwstr>True</vt:lpwstr>
  </property>
  <property fmtid="{D5CDD505-2E9C-101B-9397-08002B2CF9AE}" pid="4" name="xd_ProgID">
    <vt:lpwstr/>
  </property>
  <property fmtid="{D5CDD505-2E9C-101B-9397-08002B2CF9AE}" pid="5" name="MediaServiceImageTags">
    <vt:lpwstr/>
  </property>
  <property fmtid="{D5CDD505-2E9C-101B-9397-08002B2CF9AE}" pid="6" name="ContentTypeId">
    <vt:lpwstr>0x010100A788549F62B92146AA6B82CA9228E469</vt:lpwstr>
  </property>
  <property fmtid="{D5CDD505-2E9C-101B-9397-08002B2CF9AE}" pid="7" name="Audience">
    <vt:lpwstr/>
  </property>
  <property fmtid="{D5CDD505-2E9C-101B-9397-08002B2CF9AE}" pid="8" name="ComplianceAssetId">
    <vt:lpwstr/>
  </property>
  <property fmtid="{D5CDD505-2E9C-101B-9397-08002B2CF9AE}" pid="9" name="TemplateUrl">
    <vt:lpwstr/>
  </property>
  <property fmtid="{D5CDD505-2E9C-101B-9397-08002B2CF9AE}" pid="10" name="MSIP_Label_f42aa342-8706-4288-bd11-ebb85995028c_SetDate">
    <vt:lpwstr>2017-08-29T14:27:20.8568347-07:00</vt:lpwstr>
  </property>
  <property fmtid="{D5CDD505-2E9C-101B-9397-08002B2CF9AE}" pid="11" name="MSIP_Label_f42aa342-8706-4288-bd11-ebb85995028c_Name">
    <vt:lpwstr>General</vt:lpwstr>
  </property>
  <property fmtid="{D5CDD505-2E9C-101B-9397-08002B2CF9AE}" pid="12" name="MSIP_Label_f42aa342-8706-4288-bd11-ebb85995028c_SiteId">
    <vt:lpwstr>72f988bf-86f1-41af-91ab-2d7cd011db47</vt:lpwstr>
  </property>
  <property fmtid="{D5CDD505-2E9C-101B-9397-08002B2CF9AE}" pid="13" name="_ExtendedDescription">
    <vt:lpwstr/>
  </property>
  <property fmtid="{D5CDD505-2E9C-101B-9397-08002B2CF9AE}" pid="14" name="MSIP_Label_f42aa342-8706-4288-bd11-ebb85995028c_Extended_MSFT_Method">
    <vt:lpwstr>Automatic</vt:lpwstr>
  </property>
  <property fmtid="{D5CDD505-2E9C-101B-9397-08002B2CF9AE}" pid="15" name="IsMyDocuments">
    <vt:bool>true</vt:bool>
  </property>
  <property fmtid="{D5CDD505-2E9C-101B-9397-08002B2CF9AE}" pid="16" name="Sensitivity">
    <vt:lpwstr>General</vt:lpwstr>
  </property>
  <property fmtid="{D5CDD505-2E9C-101B-9397-08002B2CF9AE}" pid="17" name="xd_Signature">
    <vt:lpwstr/>
  </property>
  <property fmtid="{D5CDD505-2E9C-101B-9397-08002B2CF9AE}" pid="18" name="MSIP_Label_f42aa342-8706-4288-bd11-ebb85995028c_Ref">
    <vt:lpwstr>https://api.informationprotection.azure.com/api/72f988bf-86f1-41af-91ab-2d7cd011db47</vt:lpwstr>
  </property>
  <property fmtid="{D5CDD505-2E9C-101B-9397-08002B2CF9AE}" pid="19" name="Product">
    <vt:lpwstr/>
  </property>
  <property fmtid="{D5CDD505-2E9C-101B-9397-08002B2CF9AE}" pid="20" name="Event Location">
    <vt:lpwstr/>
  </property>
  <property fmtid="{D5CDD505-2E9C-101B-9397-08002B2CF9AE}" pid="21" name="Event1">
    <vt:lpwstr>622;#Unassigned|2c8af875-f38a-40b8-a0a9-056aed3fc8c0</vt:lpwstr>
  </property>
  <property fmtid="{D5CDD505-2E9C-101B-9397-08002B2CF9AE}" pid="22" name="Campaign">
    <vt:lpwstr/>
  </property>
  <property fmtid="{D5CDD505-2E9C-101B-9397-08002B2CF9AE}" pid="23" name="TriggerFlowInfo">
    <vt:lpwstr/>
  </property>
  <property fmtid="{D5CDD505-2E9C-101B-9397-08002B2CF9AE}" pid="24" name="Track">
    <vt:lpwstr/>
  </property>
  <property fmtid="{D5CDD505-2E9C-101B-9397-08002B2CF9AE}" pid="25" name="Event Venue">
    <vt:lpwstr/>
  </property>
</Properties>
</file>